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570" r:id="rId2"/>
    <p:sldId id="565" r:id="rId3"/>
    <p:sldId id="459" r:id="rId4"/>
    <p:sldId id="568" r:id="rId5"/>
    <p:sldId id="571" r:id="rId6"/>
    <p:sldId id="572" r:id="rId7"/>
    <p:sldId id="569" r:id="rId8"/>
    <p:sldId id="562" r:id="rId9"/>
    <p:sldId id="501" r:id="rId10"/>
    <p:sldId id="573" r:id="rId11"/>
    <p:sldId id="574" r:id="rId12"/>
    <p:sldId id="576" r:id="rId13"/>
    <p:sldId id="575" r:id="rId14"/>
    <p:sldId id="577" r:id="rId15"/>
    <p:sldId id="578" r:id="rId16"/>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10" autoAdjust="0"/>
    <p:restoredTop sz="91176" autoAdjust="0"/>
  </p:normalViewPr>
  <p:slideViewPr>
    <p:cSldViewPr>
      <p:cViewPr varScale="1">
        <p:scale>
          <a:sx n="144" d="100"/>
          <a:sy n="144" d="100"/>
        </p:scale>
        <p:origin x="192" y="129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7/6/17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911602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610136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988710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2044242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102287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15</a:t>
            </a:fld>
            <a:endParaRPr lang="en-US" dirty="0"/>
          </a:p>
        </p:txBody>
      </p:sp>
    </p:spTree>
    <p:extLst>
      <p:ext uri="{BB962C8B-B14F-4D97-AF65-F5344CB8AC3E}">
        <p14:creationId xmlns:p14="http://schemas.microsoft.com/office/powerpoint/2010/main" val="181793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Revelation </a:t>
            </a:r>
            <a:r>
              <a:rPr lang="en-AU" sz="4800" dirty="0" smtClean="0">
                <a:solidFill>
                  <a:srgbClr val="FFFF66"/>
                </a:solidFill>
              </a:rPr>
              <a:t>15 &amp; 16</a:t>
            </a:r>
            <a:endParaRPr lang="en-AU" sz="4800" dirty="0" smtClean="0">
              <a:solidFill>
                <a:srgbClr val="FFFF66"/>
              </a:solidFill>
            </a:endParaRPr>
          </a:p>
        </p:txBody>
      </p:sp>
    </p:spTree>
    <p:extLst>
      <p:ext uri="{BB962C8B-B14F-4D97-AF65-F5344CB8AC3E}">
        <p14:creationId xmlns:p14="http://schemas.microsoft.com/office/powerpoint/2010/main" val="134180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a:spcAft>
                <a:spcPts val="0"/>
              </a:spcAft>
            </a:pPr>
            <a:r>
              <a:rPr lang="en-AU" sz="2400" b="1" baseline="30000" dirty="0">
                <a:solidFill>
                  <a:schemeClr val="bg1"/>
                </a:solidFill>
                <a:latin typeface="Comic Sans MS" charset="0"/>
                <a:ea typeface="Arial" charset="0"/>
                <a:cs typeface="Arial" charset="0"/>
              </a:rPr>
              <a:t>12 </a:t>
            </a:r>
            <a:r>
              <a:rPr lang="en-AU" sz="2400" dirty="0">
                <a:solidFill>
                  <a:schemeClr val="bg1"/>
                </a:solidFill>
                <a:latin typeface="Comic Sans MS" charset="0"/>
                <a:ea typeface="Arial" charset="0"/>
                <a:cs typeface="Times New Roman" charset="0"/>
              </a:rPr>
              <a:t>The sixth angel poured out his bowl on the great river Euphrates, and its water was dried up, to prepare the way for the kings from the east.  </a:t>
            </a:r>
            <a:r>
              <a:rPr lang="en-AU" sz="2400" b="1" baseline="30000" dirty="0">
                <a:solidFill>
                  <a:schemeClr val="bg1"/>
                </a:solidFill>
                <a:latin typeface="Comic Sans MS" charset="0"/>
                <a:ea typeface="Arial" charset="0"/>
                <a:cs typeface="Arial" charset="0"/>
              </a:rPr>
              <a:t>13 </a:t>
            </a:r>
            <a:r>
              <a:rPr lang="en-AU" sz="2400" dirty="0">
                <a:solidFill>
                  <a:schemeClr val="bg1"/>
                </a:solidFill>
                <a:latin typeface="Comic Sans MS" charset="0"/>
                <a:ea typeface="Arial" charset="0"/>
                <a:cs typeface="Times New Roman" charset="0"/>
              </a:rPr>
              <a:t>And I saw, coming out of the mouth of the dragon and out of the mouth of the beast and out of the mouth of the false prophet, three unclean spirits like frogs.  </a:t>
            </a:r>
            <a:r>
              <a:rPr lang="en-AU" sz="2400" b="1" baseline="30000" dirty="0">
                <a:solidFill>
                  <a:schemeClr val="bg1"/>
                </a:solidFill>
                <a:latin typeface="Comic Sans MS" charset="0"/>
                <a:ea typeface="Arial" charset="0"/>
                <a:cs typeface="Arial" charset="0"/>
              </a:rPr>
              <a:t>14 </a:t>
            </a:r>
            <a:r>
              <a:rPr lang="en-AU" sz="2400" dirty="0">
                <a:solidFill>
                  <a:schemeClr val="bg1"/>
                </a:solidFill>
                <a:latin typeface="Comic Sans MS" charset="0"/>
                <a:ea typeface="Arial" charset="0"/>
                <a:cs typeface="Times New Roman" charset="0"/>
              </a:rPr>
              <a:t>For they are demonic spirits, performing signs, who go abroad to the kings of the whole world, to assemble them for battle on the great day of God the Almighty.  </a:t>
            </a:r>
            <a:r>
              <a:rPr lang="en-AU" sz="2400" b="1" baseline="30000" dirty="0">
                <a:solidFill>
                  <a:schemeClr val="bg1"/>
                </a:solidFill>
                <a:latin typeface="Comic Sans MS" charset="0"/>
                <a:ea typeface="Arial" charset="0"/>
                <a:cs typeface="Arial" charset="0"/>
              </a:rPr>
              <a:t>15</a:t>
            </a:r>
            <a:r>
              <a:rPr lang="en-AU" sz="2400" b="1" baseline="30000" dirty="0">
                <a:solidFill>
                  <a:srgbClr val="FFFF00"/>
                </a:solidFill>
                <a:latin typeface="Comic Sans MS" charset="0"/>
                <a:ea typeface="Arial" charset="0"/>
                <a:cs typeface="Arial" charset="0"/>
              </a:rPr>
              <a:t> </a:t>
            </a:r>
            <a:r>
              <a:rPr lang="en-AU" sz="2400" dirty="0">
                <a:solidFill>
                  <a:srgbClr val="FFFF00"/>
                </a:solidFill>
                <a:latin typeface="Comic Sans MS" charset="0"/>
                <a:ea typeface="Arial" charset="0"/>
                <a:cs typeface="Times New Roman" charset="0"/>
              </a:rPr>
              <a:t>(“Behold, I am coming like a thief!  Blessed is the one who stays awake, keeping his garments on, that he may not go about naked and be seen exposed!”)</a:t>
            </a:r>
            <a:r>
              <a:rPr lang="en-AU" sz="2400" dirty="0">
                <a:solidFill>
                  <a:schemeClr val="bg1"/>
                </a:solidFill>
                <a:latin typeface="Comic Sans MS" charset="0"/>
                <a:ea typeface="Arial" charset="0"/>
                <a:cs typeface="Times New Roman" charset="0"/>
              </a:rPr>
              <a:t>  </a:t>
            </a:r>
            <a:r>
              <a:rPr lang="en-AU" sz="2400" b="1" baseline="30000" dirty="0">
                <a:solidFill>
                  <a:schemeClr val="bg1"/>
                </a:solidFill>
                <a:latin typeface="Comic Sans MS" charset="0"/>
                <a:ea typeface="Arial" charset="0"/>
                <a:cs typeface="Arial" charset="0"/>
              </a:rPr>
              <a:t>16 </a:t>
            </a:r>
            <a:r>
              <a:rPr lang="en-AU" sz="2400" dirty="0">
                <a:solidFill>
                  <a:schemeClr val="bg1"/>
                </a:solidFill>
                <a:latin typeface="Comic Sans MS" charset="0"/>
                <a:ea typeface="Arial" charset="0"/>
                <a:cs typeface="Times New Roman" charset="0"/>
              </a:rPr>
              <a:t>And they assembled them at the place that in Hebrew is called Armageddon.</a:t>
            </a:r>
            <a:endParaRPr lang="en-GB" sz="24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227300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6333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400" b="1" baseline="30000" dirty="0">
                <a:solidFill>
                  <a:schemeClr val="bg1"/>
                </a:solidFill>
                <a:latin typeface="Comic Sans MS" charset="0"/>
                <a:ea typeface="Arial" charset="0"/>
                <a:cs typeface="Arial" charset="0"/>
              </a:rPr>
              <a:t>17 </a:t>
            </a:r>
            <a:r>
              <a:rPr lang="en-AU" sz="2400" dirty="0">
                <a:solidFill>
                  <a:schemeClr val="bg1"/>
                </a:solidFill>
                <a:latin typeface="Comic Sans MS" charset="0"/>
                <a:ea typeface="Arial" charset="0"/>
                <a:cs typeface="Times New Roman" charset="0"/>
              </a:rPr>
              <a:t>The seventh angel poured out his bowl into the air, and a loud voice came out of the temple, from the throne, saying, “It is done!”  </a:t>
            </a:r>
            <a:r>
              <a:rPr lang="en-AU" sz="2400" b="1" baseline="30000" dirty="0">
                <a:solidFill>
                  <a:schemeClr val="bg1"/>
                </a:solidFill>
                <a:latin typeface="Comic Sans MS" charset="0"/>
                <a:ea typeface="Arial" charset="0"/>
                <a:cs typeface="Arial" charset="0"/>
              </a:rPr>
              <a:t>18 </a:t>
            </a:r>
            <a:r>
              <a:rPr lang="en-AU" sz="2400" dirty="0">
                <a:solidFill>
                  <a:schemeClr val="bg1"/>
                </a:solidFill>
                <a:latin typeface="Comic Sans MS" charset="0"/>
                <a:ea typeface="Arial" charset="0"/>
                <a:cs typeface="Times New Roman" charset="0"/>
              </a:rPr>
              <a:t>And there were flashes of lightning, rumblings, peals of thunder, and a great earthquake such as there had never been since man was on the earth, so great was that earthquake.  </a:t>
            </a:r>
            <a:r>
              <a:rPr lang="en-AU" sz="2400" b="1" baseline="30000" dirty="0">
                <a:solidFill>
                  <a:schemeClr val="bg1"/>
                </a:solidFill>
                <a:latin typeface="Comic Sans MS" charset="0"/>
                <a:ea typeface="Arial" charset="0"/>
                <a:cs typeface="Arial" charset="0"/>
              </a:rPr>
              <a:t>19 </a:t>
            </a:r>
            <a:r>
              <a:rPr lang="en-AU" sz="2400" dirty="0">
                <a:solidFill>
                  <a:schemeClr val="bg1"/>
                </a:solidFill>
                <a:latin typeface="Comic Sans MS" charset="0"/>
                <a:ea typeface="Arial" charset="0"/>
                <a:cs typeface="Times New Roman" charset="0"/>
              </a:rPr>
              <a:t>The great city was split into three parts, and the cities of the nations fell, and God remembered Babylon the great, to make her drain the cup of the wine of the fury of his wrath.  </a:t>
            </a:r>
            <a:r>
              <a:rPr lang="en-AU" sz="2400" b="1" baseline="30000" dirty="0">
                <a:solidFill>
                  <a:schemeClr val="bg1"/>
                </a:solidFill>
                <a:latin typeface="Comic Sans MS" charset="0"/>
                <a:ea typeface="Arial" charset="0"/>
                <a:cs typeface="Arial" charset="0"/>
              </a:rPr>
              <a:t>20 </a:t>
            </a:r>
            <a:r>
              <a:rPr lang="en-AU" sz="2400" dirty="0">
                <a:solidFill>
                  <a:schemeClr val="bg1"/>
                </a:solidFill>
                <a:latin typeface="Comic Sans MS" charset="0"/>
                <a:ea typeface="Arial" charset="0"/>
                <a:cs typeface="Times New Roman" charset="0"/>
              </a:rPr>
              <a:t>And every island fled away, and no mountains were to be found.  </a:t>
            </a:r>
            <a:r>
              <a:rPr lang="en-AU" sz="2400" b="1" baseline="30000" dirty="0">
                <a:solidFill>
                  <a:schemeClr val="bg1"/>
                </a:solidFill>
                <a:latin typeface="Comic Sans MS" charset="0"/>
                <a:ea typeface="Arial" charset="0"/>
                <a:cs typeface="Arial" charset="0"/>
              </a:rPr>
              <a:t>21 </a:t>
            </a:r>
            <a:r>
              <a:rPr lang="en-AU" sz="2400" dirty="0">
                <a:solidFill>
                  <a:schemeClr val="bg1"/>
                </a:solidFill>
                <a:latin typeface="Comic Sans MS" charset="0"/>
                <a:ea typeface="Arial" charset="0"/>
                <a:cs typeface="Times New Roman" charset="0"/>
              </a:rPr>
              <a:t>And great hailstones, about one hundred pounds each, fell from heaven on people; and they cursed God for the plague of the hail, because the plague was so severe. </a:t>
            </a:r>
            <a:endParaRPr lang="en-GB" sz="20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2021041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Revelation so far:</a:t>
            </a:r>
          </a:p>
        </p:txBody>
      </p:sp>
      <p:sp>
        <p:nvSpPr>
          <p:cNvPr id="15" name="TextBox 14"/>
          <p:cNvSpPr txBox="1"/>
          <p:nvPr/>
        </p:nvSpPr>
        <p:spPr>
          <a:xfrm>
            <a:off x="0" y="265212"/>
            <a:ext cx="9114773" cy="1446550"/>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Jesus walking among the 7 </a:t>
            </a:r>
            <a:r>
              <a:rPr lang="en-US" sz="2200" spc="120" dirty="0" smtClean="0">
                <a:solidFill>
                  <a:schemeClr val="bg1"/>
                </a:solidFill>
                <a:latin typeface="Times New Roman"/>
                <a:cs typeface="Times New Roman"/>
              </a:rPr>
              <a:t>churches.  7 </a:t>
            </a:r>
            <a:r>
              <a:rPr lang="en-US" sz="2200" spc="120" dirty="0" smtClean="0">
                <a:solidFill>
                  <a:schemeClr val="bg1"/>
                </a:solidFill>
                <a:latin typeface="Times New Roman"/>
                <a:cs typeface="Times New Roman"/>
              </a:rPr>
              <a:t>letters to 7 churches</a:t>
            </a:r>
          </a:p>
          <a:p>
            <a:pPr marL="342900" indent="-342900">
              <a:buFont typeface="Arial" charset="0"/>
              <a:buChar char="•"/>
            </a:pPr>
            <a:r>
              <a:rPr lang="en-US" sz="2200" spc="120" dirty="0" smtClean="0">
                <a:solidFill>
                  <a:schemeClr val="bg1"/>
                </a:solidFill>
                <a:latin typeface="Times New Roman"/>
                <a:cs typeface="Times New Roman"/>
              </a:rPr>
              <a:t>The throne room of Heaven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Jesus is worthy</a:t>
            </a:r>
          </a:p>
          <a:p>
            <a:pPr marL="342900" indent="-342900">
              <a:buFont typeface="Arial" charset="0"/>
              <a:buChar char="•"/>
            </a:pPr>
            <a:r>
              <a:rPr lang="en-US" sz="2200" b="1" spc="120" dirty="0" smtClean="0">
                <a:solidFill>
                  <a:schemeClr val="bg1"/>
                </a:solidFill>
                <a:latin typeface="Times New Roman"/>
                <a:cs typeface="Times New Roman"/>
              </a:rPr>
              <a:t>The </a:t>
            </a:r>
            <a:r>
              <a:rPr lang="en-US" sz="2200" b="1" u="sng" spc="120" dirty="0" smtClean="0">
                <a:solidFill>
                  <a:schemeClr val="bg1"/>
                </a:solidFill>
                <a:latin typeface="Times New Roman"/>
                <a:cs typeface="Times New Roman"/>
              </a:rPr>
              <a:t>7 seals</a:t>
            </a:r>
            <a:endParaRPr lang="en-US" sz="2200" spc="120" dirty="0" smtClean="0">
              <a:solidFill>
                <a:schemeClr val="bg1"/>
              </a:solidFill>
              <a:latin typeface="Times New Roman"/>
              <a:cs typeface="Times New Roman"/>
            </a:endParaRPr>
          </a:p>
          <a:p>
            <a:pPr marL="342900" indent="-342900">
              <a:buFont typeface="Arial" charset="0"/>
              <a:buChar char="•"/>
            </a:pPr>
            <a:r>
              <a:rPr lang="en-US" sz="2200" b="1" spc="120" dirty="0">
                <a:solidFill>
                  <a:schemeClr val="bg1"/>
                </a:solidFill>
                <a:latin typeface="Times New Roman"/>
                <a:cs typeface="Times New Roman"/>
              </a:rPr>
              <a:t>The </a:t>
            </a:r>
            <a:r>
              <a:rPr lang="en-US" sz="2200" b="1" u="sng" spc="120" dirty="0">
                <a:solidFill>
                  <a:schemeClr val="bg1"/>
                </a:solidFill>
                <a:latin typeface="Times New Roman"/>
                <a:cs typeface="Times New Roman"/>
              </a:rPr>
              <a:t>7 </a:t>
            </a:r>
            <a:r>
              <a:rPr lang="en-US" sz="2200" b="1" u="sng" spc="120" dirty="0" smtClean="0">
                <a:solidFill>
                  <a:schemeClr val="bg1"/>
                </a:solidFill>
                <a:latin typeface="Times New Roman"/>
                <a:cs typeface="Times New Roman"/>
              </a:rPr>
              <a:t>trumpets</a:t>
            </a:r>
            <a:r>
              <a:rPr lang="en-US" sz="2200" spc="120" dirty="0" smtClean="0">
                <a:solidFill>
                  <a:schemeClr val="bg1"/>
                </a:solidFill>
                <a:latin typeface="Times New Roman"/>
                <a:cs typeface="Times New Roman"/>
              </a:rPr>
              <a:t>    Trumpets 5, 6 &amp; 7 = the 3 woes</a:t>
            </a:r>
          </a:p>
        </p:txBody>
      </p:sp>
      <p:sp>
        <p:nvSpPr>
          <p:cNvPr id="2" name="TextBox 1"/>
          <p:cNvSpPr txBox="1"/>
          <p:nvPr/>
        </p:nvSpPr>
        <p:spPr>
          <a:xfrm>
            <a:off x="63243" y="1711762"/>
            <a:ext cx="8928992" cy="4031873"/>
          </a:xfrm>
          <a:prstGeom prst="rect">
            <a:avLst/>
          </a:prstGeom>
          <a:noFill/>
          <a:ln w="19050">
            <a:solidFill>
              <a:schemeClr val="bg1"/>
            </a:solidFill>
          </a:ln>
        </p:spPr>
        <p:txBody>
          <a:bodyPr wrap="square" rtlCol="0">
            <a:spAutoFit/>
          </a:bodyPr>
          <a:lstStyle/>
          <a:p>
            <a:pPr algn="ctr"/>
            <a:r>
              <a:rPr lang="en-US" sz="2000" dirty="0" smtClean="0">
                <a:solidFill>
                  <a:srgbClr val="FFFF00"/>
                </a:solidFill>
              </a:rPr>
              <a:t>The Revelation is not a ‘start to finish’ sequence of </a:t>
            </a:r>
            <a:r>
              <a:rPr lang="en-US" sz="2000" dirty="0" smtClean="0">
                <a:solidFill>
                  <a:srgbClr val="FFFF00"/>
                </a:solidFill>
              </a:rPr>
              <a:t>events.</a:t>
            </a:r>
          </a:p>
          <a:p>
            <a:pPr algn="ctr"/>
            <a:r>
              <a:rPr lang="en-US" sz="2000" dirty="0" smtClean="0">
                <a:solidFill>
                  <a:srgbClr val="FFFF00"/>
                </a:solidFill>
              </a:rPr>
              <a:t>It describes </a:t>
            </a:r>
            <a:r>
              <a:rPr lang="en-US" sz="2000" dirty="0" smtClean="0">
                <a:solidFill>
                  <a:srgbClr val="FFFF00"/>
                </a:solidFill>
              </a:rPr>
              <a:t>the same event, several times</a:t>
            </a:r>
            <a:r>
              <a:rPr lang="en-US" sz="2000" dirty="0" smtClean="0">
                <a:solidFill>
                  <a:srgbClr val="FFFF00"/>
                </a:solidFill>
              </a:rPr>
              <a:t>, from </a:t>
            </a:r>
            <a:r>
              <a:rPr lang="en-US" sz="2000" dirty="0" smtClean="0">
                <a:solidFill>
                  <a:srgbClr val="FFFF00"/>
                </a:solidFill>
              </a:rPr>
              <a:t>a different perspective.</a:t>
            </a:r>
          </a:p>
          <a:p>
            <a:pPr marL="847725" indent="-309563">
              <a:buFont typeface="Arial" charset="0"/>
              <a:buChar char="•"/>
            </a:pPr>
            <a:r>
              <a:rPr lang="en-US" sz="2400" spc="120" dirty="0">
                <a:solidFill>
                  <a:schemeClr val="bg1"/>
                </a:solidFill>
                <a:latin typeface="Times New Roman"/>
                <a:cs typeface="Times New Roman"/>
              </a:rPr>
              <a:t>7 seals </a:t>
            </a:r>
            <a:r>
              <a:rPr lang="mr-IN" sz="2400" spc="120" dirty="0">
                <a:solidFill>
                  <a:schemeClr val="bg1"/>
                </a:solidFill>
                <a:latin typeface="Times New Roman"/>
                <a:cs typeface="Times New Roman"/>
              </a:rPr>
              <a:t>–</a:t>
            </a:r>
            <a:r>
              <a:rPr lang="en-US" sz="2400" spc="120" dirty="0">
                <a:solidFill>
                  <a:schemeClr val="bg1"/>
                </a:solidFill>
                <a:latin typeface="Times New Roman"/>
                <a:cs typeface="Times New Roman"/>
              </a:rPr>
              <a:t> Overview </a:t>
            </a:r>
            <a:r>
              <a:rPr lang="en-US" sz="2400" spc="120" dirty="0" smtClean="0">
                <a:solidFill>
                  <a:schemeClr val="bg1"/>
                </a:solidFill>
                <a:latin typeface="Times New Roman"/>
                <a:cs typeface="Times New Roman"/>
              </a:rPr>
              <a:t>of what is to come in the Revelation</a:t>
            </a:r>
            <a:endParaRPr lang="en-US" sz="2400" spc="120" dirty="0">
              <a:solidFill>
                <a:schemeClr val="bg1"/>
              </a:solidFill>
              <a:latin typeface="Times New Roman"/>
              <a:cs typeface="Times New Roman"/>
            </a:endParaRPr>
          </a:p>
          <a:p>
            <a:pPr marL="847725" indent="-309563">
              <a:buFont typeface="Arial" charset="0"/>
              <a:buChar char="•"/>
            </a:pPr>
            <a:r>
              <a:rPr lang="en-US" sz="2400" spc="120" dirty="0">
                <a:solidFill>
                  <a:schemeClr val="bg1"/>
                </a:solidFill>
                <a:latin typeface="Times New Roman"/>
                <a:cs typeface="Times New Roman"/>
              </a:rPr>
              <a:t>7 trumpets </a:t>
            </a:r>
            <a:r>
              <a:rPr lang="mr-IN" sz="2400" spc="120" dirty="0">
                <a:solidFill>
                  <a:schemeClr val="bg1"/>
                </a:solidFill>
                <a:latin typeface="Times New Roman"/>
                <a:cs typeface="Times New Roman"/>
              </a:rPr>
              <a:t>–</a:t>
            </a:r>
            <a:r>
              <a:rPr lang="en-US" sz="2400" spc="120" dirty="0">
                <a:solidFill>
                  <a:schemeClr val="bg1"/>
                </a:solidFill>
                <a:latin typeface="Times New Roman"/>
                <a:cs typeface="Times New Roman"/>
              </a:rPr>
              <a:t> focuses on the impact on the ungodly</a:t>
            </a:r>
          </a:p>
          <a:p>
            <a:pPr marL="847725" indent="-309563">
              <a:buFont typeface="Arial" charset="0"/>
              <a:buChar char="•"/>
            </a:pPr>
            <a:r>
              <a:rPr lang="en-US" sz="2400" spc="120" dirty="0">
                <a:solidFill>
                  <a:schemeClr val="bg1"/>
                </a:solidFill>
                <a:latin typeface="Times New Roman"/>
                <a:cs typeface="Times New Roman"/>
              </a:rPr>
              <a:t>Interlude between trumpets 6 &amp; 7 </a:t>
            </a:r>
            <a:r>
              <a:rPr lang="mr-IN" sz="2400" spc="120" dirty="0">
                <a:solidFill>
                  <a:schemeClr val="bg1"/>
                </a:solidFill>
                <a:latin typeface="Times New Roman"/>
                <a:cs typeface="Times New Roman"/>
              </a:rPr>
              <a:t>–</a:t>
            </a:r>
            <a:r>
              <a:rPr lang="en-US" sz="2400" spc="120" dirty="0">
                <a:solidFill>
                  <a:schemeClr val="bg1"/>
                </a:solidFill>
                <a:latin typeface="Times New Roman"/>
                <a:cs typeface="Times New Roman"/>
              </a:rPr>
              <a:t> What are Christians doing during this time</a:t>
            </a:r>
            <a:r>
              <a:rPr lang="en-US" sz="2400" spc="120" dirty="0" smtClean="0">
                <a:solidFill>
                  <a:schemeClr val="bg1"/>
                </a:solidFill>
                <a:latin typeface="Times New Roman"/>
                <a:cs typeface="Times New Roman"/>
              </a:rPr>
              <a:t>?  Witnessing</a:t>
            </a:r>
            <a:r>
              <a:rPr lang="en-US" sz="2400" spc="120" dirty="0" smtClean="0">
                <a:solidFill>
                  <a:schemeClr val="bg1"/>
                </a:solidFill>
                <a:latin typeface="Times New Roman"/>
                <a:cs typeface="Times New Roman"/>
              </a:rPr>
              <a:t>!!!</a:t>
            </a:r>
          </a:p>
          <a:p>
            <a:pPr marL="847725" indent="-309563">
              <a:buFont typeface="Arial" charset="0"/>
              <a:buChar char="•"/>
            </a:pPr>
            <a:r>
              <a:rPr lang="en-US" sz="2400" spc="120" dirty="0" smtClean="0">
                <a:solidFill>
                  <a:schemeClr val="bg1"/>
                </a:solidFill>
                <a:latin typeface="Times New Roman"/>
                <a:cs typeface="Times New Roman"/>
              </a:rPr>
              <a:t>Chapter 12 </a:t>
            </a:r>
            <a:r>
              <a:rPr lang="mr-IN" sz="2400" spc="120" dirty="0" smtClean="0">
                <a:solidFill>
                  <a:schemeClr val="bg1"/>
                </a:solidFill>
                <a:latin typeface="Times New Roman"/>
                <a:cs typeface="Times New Roman"/>
              </a:rPr>
              <a:t>–</a:t>
            </a:r>
            <a:r>
              <a:rPr lang="en-US" sz="2400" spc="120" dirty="0" smtClean="0">
                <a:solidFill>
                  <a:schemeClr val="bg1"/>
                </a:solidFill>
                <a:latin typeface="Times New Roman"/>
                <a:cs typeface="Times New Roman"/>
              </a:rPr>
              <a:t> The Spiritual Battle (what lies behind the world’s hatred toward Christians</a:t>
            </a:r>
          </a:p>
          <a:p>
            <a:pPr marL="847725" indent="-309563">
              <a:buFont typeface="Arial" charset="0"/>
              <a:buChar char="•"/>
            </a:pPr>
            <a:r>
              <a:rPr lang="en-US" sz="2400" spc="120" dirty="0" smtClean="0">
                <a:solidFill>
                  <a:schemeClr val="bg1"/>
                </a:solidFill>
                <a:latin typeface="Times New Roman"/>
                <a:cs typeface="Times New Roman"/>
              </a:rPr>
              <a:t>Chapter 14 </a:t>
            </a:r>
            <a:r>
              <a:rPr lang="mr-IN" sz="2400" spc="120" dirty="0" smtClean="0">
                <a:solidFill>
                  <a:schemeClr val="bg1"/>
                </a:solidFill>
                <a:latin typeface="Times New Roman"/>
                <a:cs typeface="Times New Roman"/>
              </a:rPr>
              <a:t>–</a:t>
            </a:r>
            <a:r>
              <a:rPr lang="en-US" sz="2400" spc="120" dirty="0" smtClean="0">
                <a:solidFill>
                  <a:schemeClr val="bg1"/>
                </a:solidFill>
                <a:latin typeface="Times New Roman"/>
                <a:cs typeface="Times New Roman"/>
              </a:rPr>
              <a:t> a “flash forward” to the return of Christ </a:t>
            </a:r>
            <a:r>
              <a:rPr lang="mr-IN" sz="2400" spc="120" dirty="0" smtClean="0">
                <a:solidFill>
                  <a:schemeClr val="bg1"/>
                </a:solidFill>
                <a:latin typeface="Times New Roman"/>
                <a:cs typeface="Times New Roman"/>
              </a:rPr>
              <a:t>–</a:t>
            </a:r>
            <a:r>
              <a:rPr lang="en-US" sz="2400" spc="120" dirty="0" smtClean="0">
                <a:solidFill>
                  <a:schemeClr val="bg1"/>
                </a:solidFill>
                <a:latin typeface="Times New Roman"/>
                <a:cs typeface="Times New Roman"/>
              </a:rPr>
              <a:t> Judgment is coming </a:t>
            </a:r>
            <a:r>
              <a:rPr lang="mr-IN" sz="2400" spc="120" dirty="0" smtClean="0">
                <a:solidFill>
                  <a:schemeClr val="bg1"/>
                </a:solidFill>
                <a:latin typeface="Times New Roman"/>
                <a:cs typeface="Times New Roman"/>
              </a:rPr>
              <a:t>–</a:t>
            </a:r>
            <a:r>
              <a:rPr lang="en-US" sz="2400" spc="120" dirty="0" smtClean="0">
                <a:solidFill>
                  <a:schemeClr val="bg1"/>
                </a:solidFill>
                <a:latin typeface="Times New Roman"/>
                <a:cs typeface="Times New Roman"/>
              </a:rPr>
              <a:t> a call to endurance</a:t>
            </a:r>
          </a:p>
          <a:p>
            <a:pPr marL="847725" indent="-309563">
              <a:buFont typeface="Arial" charset="0"/>
              <a:buChar char="•"/>
            </a:pPr>
            <a:r>
              <a:rPr lang="en-US" sz="2400" spc="120" dirty="0" smtClean="0">
                <a:solidFill>
                  <a:srgbClr val="FFFF00"/>
                </a:solidFill>
                <a:latin typeface="Times New Roman"/>
                <a:cs typeface="Times New Roman"/>
              </a:rPr>
              <a:t>7 bowls of God’s wrath</a:t>
            </a:r>
            <a:r>
              <a:rPr lang="en-US" sz="2400" spc="120" dirty="0" smtClean="0">
                <a:solidFill>
                  <a:schemeClr val="bg1"/>
                </a:solidFill>
                <a:latin typeface="Times New Roman"/>
                <a:cs typeface="Times New Roman"/>
              </a:rPr>
              <a:t> </a:t>
            </a:r>
            <a:r>
              <a:rPr lang="mr-IN" sz="2400" spc="120" dirty="0" smtClean="0">
                <a:solidFill>
                  <a:schemeClr val="bg1"/>
                </a:solidFill>
                <a:latin typeface="Times New Roman"/>
                <a:cs typeface="Times New Roman"/>
              </a:rPr>
              <a:t>–</a:t>
            </a:r>
            <a:r>
              <a:rPr lang="en-US" sz="2400" spc="120" dirty="0" smtClean="0">
                <a:solidFill>
                  <a:schemeClr val="bg1"/>
                </a:solidFill>
                <a:latin typeface="Times New Roman"/>
                <a:cs typeface="Times New Roman"/>
              </a:rPr>
              <a:t> the final wrath (on earth)</a:t>
            </a:r>
            <a:endParaRPr lang="en-US" sz="24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770228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8883711" cy="569387"/>
          </a:xfrm>
          <a:prstGeom prst="rect">
            <a:avLst/>
          </a:prstGeom>
        </p:spPr>
        <p:txBody>
          <a:bodyPr wrap="square">
            <a:spAutoFit/>
          </a:bodyPr>
          <a:lstStyle/>
          <a:p>
            <a:pPr marL="7938"/>
            <a:r>
              <a:rPr lang="en-US" sz="3100" smtClean="0">
                <a:solidFill>
                  <a:srgbClr val="FFFF00"/>
                </a:solidFill>
                <a:latin typeface="Times New Roman" charset="0"/>
                <a:ea typeface="Times New Roman" charset="0"/>
                <a:cs typeface="Times New Roman" charset="0"/>
              </a:rPr>
              <a:t>The </a:t>
            </a:r>
            <a:r>
              <a:rPr lang="en-US" sz="3100" dirty="0" smtClean="0">
                <a:solidFill>
                  <a:srgbClr val="FFFF00"/>
                </a:solidFill>
                <a:latin typeface="Times New Roman" charset="0"/>
                <a:ea typeface="Times New Roman" charset="0"/>
                <a:cs typeface="Times New Roman" charset="0"/>
              </a:rPr>
              <a:t>wrath of God is great;  amazing;  right;  beautiful</a:t>
            </a:r>
            <a:endParaRPr lang="en-US" sz="3100" dirty="0">
              <a:solidFill>
                <a:srgbClr val="FFFF00"/>
              </a:solidFill>
              <a:latin typeface="Times New Roman" charset="0"/>
              <a:ea typeface="Times New Roman" charset="0"/>
              <a:cs typeface="Times New Roman" charset="0"/>
            </a:endParaRPr>
          </a:p>
        </p:txBody>
      </p:sp>
      <p:sp>
        <p:nvSpPr>
          <p:cNvPr id="8" name="TextBox 7"/>
          <p:cNvSpPr txBox="1"/>
          <p:nvPr/>
        </p:nvSpPr>
        <p:spPr>
          <a:xfrm>
            <a:off x="62137" y="409228"/>
            <a:ext cx="8964488" cy="415498"/>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By </a:t>
            </a:r>
            <a:r>
              <a:rPr lang="en-US" sz="2100" u="sng" spc="120" dirty="0" smtClean="0">
                <a:solidFill>
                  <a:schemeClr val="bg1"/>
                </a:solidFill>
                <a:latin typeface="Times New Roman"/>
                <a:cs typeface="Times New Roman"/>
              </a:rPr>
              <a:t>faith</a:t>
            </a:r>
            <a:r>
              <a:rPr lang="en-US" sz="2100" spc="120" dirty="0" smtClean="0">
                <a:solidFill>
                  <a:schemeClr val="bg1"/>
                </a:solidFill>
                <a:latin typeface="Times New Roman"/>
                <a:cs typeface="Times New Roman"/>
              </a:rPr>
              <a:t> we accept and know that God’s wrath is good and wonderful</a:t>
            </a:r>
            <a:r>
              <a:rPr lang="en-US" sz="2100" spc="120" dirty="0" smtClean="0">
                <a:solidFill>
                  <a:schemeClr val="bg1"/>
                </a:solidFill>
                <a:latin typeface="Times New Roman"/>
                <a:cs typeface="Times New Roman"/>
              </a:rPr>
              <a:t> </a:t>
            </a:r>
            <a:endParaRPr lang="en-US" sz="2100" spc="120" dirty="0" smtClean="0">
              <a:solidFill>
                <a:schemeClr val="bg1"/>
              </a:solidFill>
              <a:latin typeface="Times New Roman"/>
              <a:cs typeface="Times New Roman"/>
            </a:endParaRPr>
          </a:p>
        </p:txBody>
      </p:sp>
      <p:sp>
        <p:nvSpPr>
          <p:cNvPr id="7" name="TextBox 6"/>
          <p:cNvSpPr txBox="1"/>
          <p:nvPr/>
        </p:nvSpPr>
        <p:spPr>
          <a:xfrm>
            <a:off x="62137" y="795868"/>
            <a:ext cx="8964488" cy="1384995"/>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God alone is Holy &amp; Just &amp; True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He doesn’t make mistakes;  He doesn’t judge in error;  He doesn’t excuse wickedness because He’s done it too.....</a:t>
            </a:r>
          </a:p>
          <a:p>
            <a:pPr marL="342900" indent="-342900">
              <a:buFont typeface="Arial" charset="0"/>
              <a:buChar char="•"/>
            </a:pPr>
            <a:r>
              <a:rPr lang="en-US" sz="2100" spc="120" dirty="0" smtClean="0">
                <a:solidFill>
                  <a:schemeClr val="bg1"/>
                </a:solidFill>
                <a:latin typeface="Times New Roman"/>
                <a:cs typeface="Times New Roman"/>
              </a:rPr>
              <a:t>He doesn’t have an uncontrollable fit of rage</a:t>
            </a:r>
            <a:endParaRPr lang="en-US" sz="2100" spc="120" dirty="0" smtClean="0">
              <a:solidFill>
                <a:schemeClr val="bg1"/>
              </a:solidFill>
              <a:latin typeface="Times New Roman"/>
              <a:cs typeface="Times New Roman"/>
            </a:endParaRPr>
          </a:p>
        </p:txBody>
      </p:sp>
      <p:sp>
        <p:nvSpPr>
          <p:cNvPr id="9" name="TextBox 8"/>
          <p:cNvSpPr txBox="1"/>
          <p:nvPr/>
        </p:nvSpPr>
        <p:spPr>
          <a:xfrm>
            <a:off x="6110808" y="1499839"/>
            <a:ext cx="2808313" cy="646331"/>
          </a:xfrm>
          <a:prstGeom prst="rect">
            <a:avLst/>
          </a:prstGeom>
          <a:noFill/>
          <a:ln>
            <a:solidFill>
              <a:srgbClr val="FFFF00"/>
            </a:solidFill>
          </a:ln>
        </p:spPr>
        <p:txBody>
          <a:bodyPr wrap="square" rtlCol="0">
            <a:spAutoFit/>
          </a:bodyPr>
          <a:lstStyle/>
          <a:p>
            <a:r>
              <a:rPr lang="en-US" dirty="0" smtClean="0">
                <a:solidFill>
                  <a:srgbClr val="FFFF00"/>
                </a:solidFill>
              </a:rPr>
              <a:t>His wrath is a sea of glass</a:t>
            </a:r>
            <a:r>
              <a:rPr lang="en-US" smtClean="0">
                <a:solidFill>
                  <a:srgbClr val="FFFF00"/>
                </a:solidFill>
              </a:rPr>
              <a:t>, mingled with fire</a:t>
            </a:r>
            <a:endParaRPr lang="en-US" dirty="0">
              <a:solidFill>
                <a:srgbClr val="FFFF00"/>
              </a:solidFill>
            </a:endParaRPr>
          </a:p>
        </p:txBody>
      </p:sp>
      <p:sp>
        <p:nvSpPr>
          <p:cNvPr id="11" name="TextBox 10"/>
          <p:cNvSpPr txBox="1"/>
          <p:nvPr/>
        </p:nvSpPr>
        <p:spPr>
          <a:xfrm>
            <a:off x="1051499" y="2474417"/>
            <a:ext cx="7908053" cy="415498"/>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The wicked curse God and refuse to repent</a:t>
            </a:r>
            <a:endParaRPr lang="en-US" sz="2100" spc="120" dirty="0" smtClean="0">
              <a:solidFill>
                <a:srgbClr val="FFFF66"/>
              </a:solidFill>
              <a:latin typeface="Times New Roman"/>
              <a:cs typeface="Times New Roman"/>
            </a:endParaRPr>
          </a:p>
        </p:txBody>
      </p:sp>
      <p:cxnSp>
        <p:nvCxnSpPr>
          <p:cNvPr id="5" name="Straight Connector 4"/>
          <p:cNvCxnSpPr/>
          <p:nvPr/>
        </p:nvCxnSpPr>
        <p:spPr>
          <a:xfrm>
            <a:off x="899592" y="2180863"/>
            <a:ext cx="7632848"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8769" y="2161122"/>
            <a:ext cx="8883711" cy="492443"/>
          </a:xfrm>
          <a:prstGeom prst="rect">
            <a:avLst/>
          </a:prstGeom>
        </p:spPr>
        <p:txBody>
          <a:bodyPr wrap="square">
            <a:spAutoFit/>
          </a:bodyPr>
          <a:lstStyle/>
          <a:p>
            <a:pPr marL="7938"/>
            <a:r>
              <a:rPr lang="en-US" sz="2600" dirty="0" smtClean="0">
                <a:solidFill>
                  <a:srgbClr val="FFFF00"/>
                </a:solidFill>
                <a:latin typeface="Times New Roman" charset="0"/>
                <a:ea typeface="Times New Roman" charset="0"/>
                <a:cs typeface="Times New Roman" charset="0"/>
              </a:rPr>
              <a:t>The 7 bowls </a:t>
            </a:r>
            <a:r>
              <a:rPr lang="mr-IN" sz="2600" dirty="0" smtClean="0">
                <a:solidFill>
                  <a:srgbClr val="FFFF00"/>
                </a:solidFill>
                <a:latin typeface="Times New Roman" charset="0"/>
                <a:ea typeface="Times New Roman" charset="0"/>
                <a:cs typeface="Times New Roman" charset="0"/>
              </a:rPr>
              <a:t>–</a:t>
            </a:r>
            <a:r>
              <a:rPr lang="en-US" sz="2600" dirty="0" smtClean="0">
                <a:solidFill>
                  <a:srgbClr val="FFFF00"/>
                </a:solidFill>
                <a:latin typeface="Times New Roman" charset="0"/>
                <a:ea typeface="Times New Roman" charset="0"/>
                <a:cs typeface="Times New Roman" charset="0"/>
              </a:rPr>
              <a:t> God’s final wrath (on the world)</a:t>
            </a:r>
            <a:endParaRPr lang="en-US" sz="2600" dirty="0">
              <a:solidFill>
                <a:srgbClr val="FFFF00"/>
              </a:solidFill>
              <a:latin typeface="Times New Roman" charset="0"/>
              <a:ea typeface="Times New Roman" charset="0"/>
              <a:cs typeface="Times New Roman" charset="0"/>
            </a:endParaRPr>
          </a:p>
        </p:txBody>
      </p:sp>
      <p:sp>
        <p:nvSpPr>
          <p:cNvPr id="12" name="TextBox 11"/>
          <p:cNvSpPr txBox="1"/>
          <p:nvPr/>
        </p:nvSpPr>
        <p:spPr>
          <a:xfrm>
            <a:off x="20696" y="2744889"/>
            <a:ext cx="8964488" cy="3000821"/>
          </a:xfrm>
          <a:prstGeom prst="rect">
            <a:avLst/>
          </a:prstGeom>
          <a:noFill/>
        </p:spPr>
        <p:txBody>
          <a:bodyPr wrap="square" rtlCol="0">
            <a:spAutoFit/>
          </a:bodyPr>
          <a:lstStyle/>
          <a:p>
            <a:pPr marL="457200" indent="-457200">
              <a:buFont typeface="+mj-lt"/>
              <a:buAutoNum type="arabicPeriod"/>
            </a:pPr>
            <a:r>
              <a:rPr lang="en-US" sz="2100" spc="120" dirty="0" smtClean="0">
                <a:solidFill>
                  <a:schemeClr val="bg1"/>
                </a:solidFill>
                <a:latin typeface="Times New Roman"/>
                <a:cs typeface="Times New Roman"/>
              </a:rPr>
              <a:t>Harmful and painful sores (everyone gets them but the Christians)</a:t>
            </a:r>
          </a:p>
          <a:p>
            <a:pPr marL="457200" indent="-457200">
              <a:buFont typeface="+mj-lt"/>
              <a:buAutoNum type="arabicPeriod"/>
            </a:pPr>
            <a:r>
              <a:rPr lang="en-US" sz="2100" spc="120" dirty="0" smtClean="0">
                <a:solidFill>
                  <a:schemeClr val="bg1"/>
                </a:solidFill>
                <a:latin typeface="Times New Roman"/>
                <a:cs typeface="Times New Roman"/>
              </a:rPr>
              <a:t>Sea becomes like blood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everything dies</a:t>
            </a:r>
          </a:p>
          <a:p>
            <a:pPr marL="457200" indent="-457200">
              <a:buFont typeface="+mj-lt"/>
              <a:buAutoNum type="arabicPeriod"/>
            </a:pPr>
            <a:r>
              <a:rPr lang="en-US" sz="2100" spc="120" dirty="0" smtClean="0">
                <a:solidFill>
                  <a:schemeClr val="bg1"/>
                </a:solidFill>
                <a:latin typeface="Times New Roman"/>
                <a:cs typeface="Times New Roman"/>
              </a:rPr>
              <a:t>Rivers and springs become like blood</a:t>
            </a:r>
          </a:p>
          <a:p>
            <a:pPr marL="457200" indent="-457200">
              <a:buFont typeface="+mj-lt"/>
              <a:buAutoNum type="arabicPeriod"/>
            </a:pPr>
            <a:r>
              <a:rPr lang="en-US" sz="2100" spc="120" dirty="0" smtClean="0">
                <a:solidFill>
                  <a:schemeClr val="bg1"/>
                </a:solidFill>
                <a:latin typeface="Times New Roman"/>
                <a:cs typeface="Times New Roman"/>
              </a:rPr>
              <a:t>The sun becomes extra hot (global warming)</a:t>
            </a:r>
          </a:p>
          <a:p>
            <a:pPr marL="457200" indent="-457200">
              <a:buFont typeface="+mj-lt"/>
              <a:buAutoNum type="arabicPeriod"/>
            </a:pPr>
            <a:r>
              <a:rPr lang="en-US" sz="2100" spc="120" dirty="0" smtClean="0">
                <a:solidFill>
                  <a:schemeClr val="bg1"/>
                </a:solidFill>
                <a:latin typeface="Times New Roman"/>
                <a:cs typeface="Times New Roman"/>
              </a:rPr>
              <a:t>Darkness in the kingdom of the Beast</a:t>
            </a:r>
          </a:p>
          <a:p>
            <a:pPr marL="457200" indent="-457200">
              <a:buFont typeface="+mj-lt"/>
              <a:buAutoNum type="arabicPeriod"/>
            </a:pPr>
            <a:r>
              <a:rPr lang="en-US" sz="2100" spc="120" dirty="0" smtClean="0">
                <a:solidFill>
                  <a:schemeClr val="bg1"/>
                </a:solidFill>
                <a:latin typeface="Times New Roman"/>
                <a:cs typeface="Times New Roman"/>
              </a:rPr>
              <a:t>The Euphrates River dries up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A symbol of barriers to military invasion removed</a:t>
            </a:r>
          </a:p>
          <a:p>
            <a:pPr marL="457200" indent="-457200">
              <a:buFont typeface="+mj-lt"/>
              <a:buAutoNum type="arabicPeriod"/>
            </a:pPr>
            <a:r>
              <a:rPr lang="en-US" sz="2100" spc="120" dirty="0" smtClean="0">
                <a:solidFill>
                  <a:schemeClr val="bg1"/>
                </a:solidFill>
                <a:latin typeface="Times New Roman"/>
                <a:cs typeface="Times New Roman"/>
              </a:rPr>
              <a:t>Cataclysmic global upheaval (earthquakes, storms, hail, cities destroyed, islands &amp; mountains disappear) </a:t>
            </a:r>
            <a:endParaRPr lang="en-US" sz="2100" spc="120" dirty="0" smtClean="0">
              <a:solidFill>
                <a:srgbClr val="FFFF66"/>
              </a:solidFill>
              <a:latin typeface="Times New Roman"/>
              <a:cs typeface="Times New Roman"/>
            </a:endParaRPr>
          </a:p>
        </p:txBody>
      </p:sp>
    </p:spTree>
    <p:extLst>
      <p:ext uri="{BB962C8B-B14F-4D97-AF65-F5344CB8AC3E}">
        <p14:creationId xmlns:p14="http://schemas.microsoft.com/office/powerpoint/2010/main" val="5659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9135231" cy="446276"/>
          </a:xfrm>
          <a:prstGeom prst="rect">
            <a:avLst/>
          </a:prstGeom>
        </p:spPr>
        <p:txBody>
          <a:bodyPr wrap="square">
            <a:spAutoFit/>
          </a:bodyPr>
          <a:lstStyle/>
          <a:p>
            <a:pPr marL="7938"/>
            <a:r>
              <a:rPr lang="en-US" sz="2300" dirty="0" smtClean="0">
                <a:solidFill>
                  <a:srgbClr val="FFFF00"/>
                </a:solidFill>
                <a:latin typeface="Times New Roman" charset="0"/>
                <a:ea typeface="Times New Roman" charset="0"/>
                <a:cs typeface="Times New Roman" charset="0"/>
              </a:rPr>
              <a:t>By faith, we know that the wrath of God is great;  amazing;  right;  beautiful</a:t>
            </a:r>
            <a:endParaRPr lang="en-US" sz="2300" dirty="0">
              <a:solidFill>
                <a:srgbClr val="FFFF00"/>
              </a:solidFill>
              <a:latin typeface="Times New Roman" charset="0"/>
              <a:ea typeface="Times New Roman" charset="0"/>
              <a:cs typeface="Times New Roman" charset="0"/>
            </a:endParaRPr>
          </a:p>
        </p:txBody>
      </p:sp>
      <p:sp>
        <p:nvSpPr>
          <p:cNvPr id="10" name="Rectangle 9"/>
          <p:cNvSpPr/>
          <p:nvPr/>
        </p:nvSpPr>
        <p:spPr>
          <a:xfrm>
            <a:off x="1295128" y="446276"/>
            <a:ext cx="7848872" cy="492443"/>
          </a:xfrm>
          <a:prstGeom prst="rect">
            <a:avLst/>
          </a:prstGeom>
        </p:spPr>
        <p:txBody>
          <a:bodyPr wrap="square">
            <a:spAutoFit/>
          </a:bodyPr>
          <a:lstStyle/>
          <a:p>
            <a:pPr marL="7938"/>
            <a:r>
              <a:rPr lang="en-US" sz="2600" dirty="0" smtClean="0">
                <a:solidFill>
                  <a:srgbClr val="FFFF00"/>
                </a:solidFill>
                <a:latin typeface="Times New Roman" charset="0"/>
                <a:ea typeface="Times New Roman" charset="0"/>
                <a:cs typeface="Times New Roman" charset="0"/>
              </a:rPr>
              <a:t>The 7 bowls </a:t>
            </a:r>
            <a:r>
              <a:rPr lang="mr-IN" sz="2600" dirty="0" smtClean="0">
                <a:solidFill>
                  <a:srgbClr val="FFFF00"/>
                </a:solidFill>
                <a:latin typeface="Times New Roman" charset="0"/>
                <a:ea typeface="Times New Roman" charset="0"/>
                <a:cs typeface="Times New Roman" charset="0"/>
              </a:rPr>
              <a:t>–</a:t>
            </a:r>
            <a:r>
              <a:rPr lang="en-US" sz="2600" dirty="0" smtClean="0">
                <a:solidFill>
                  <a:srgbClr val="FFFF00"/>
                </a:solidFill>
                <a:latin typeface="Times New Roman" charset="0"/>
                <a:ea typeface="Times New Roman" charset="0"/>
                <a:cs typeface="Times New Roman" charset="0"/>
              </a:rPr>
              <a:t> God’s final wrath (on the world)</a:t>
            </a:r>
            <a:endParaRPr lang="en-US" sz="2600" dirty="0">
              <a:solidFill>
                <a:srgbClr val="FFFF00"/>
              </a:solidFill>
              <a:latin typeface="Times New Roman" charset="0"/>
              <a:ea typeface="Times New Roman" charset="0"/>
              <a:cs typeface="Times New Roman" charset="0"/>
            </a:endParaRPr>
          </a:p>
        </p:txBody>
      </p:sp>
      <p:sp>
        <p:nvSpPr>
          <p:cNvPr id="12" name="TextBox 11"/>
          <p:cNvSpPr txBox="1"/>
          <p:nvPr/>
        </p:nvSpPr>
        <p:spPr>
          <a:xfrm>
            <a:off x="8769" y="769268"/>
            <a:ext cx="8964488" cy="3000821"/>
          </a:xfrm>
          <a:prstGeom prst="rect">
            <a:avLst/>
          </a:prstGeom>
          <a:noFill/>
        </p:spPr>
        <p:txBody>
          <a:bodyPr wrap="square" rtlCol="0">
            <a:spAutoFit/>
          </a:bodyPr>
          <a:lstStyle/>
          <a:p>
            <a:pPr marL="457200" indent="-457200">
              <a:buFont typeface="+mj-lt"/>
              <a:buAutoNum type="arabicPeriod"/>
            </a:pPr>
            <a:r>
              <a:rPr lang="en-US" sz="2100" spc="120" dirty="0" smtClean="0">
                <a:solidFill>
                  <a:schemeClr val="bg1"/>
                </a:solidFill>
                <a:latin typeface="Times New Roman"/>
                <a:cs typeface="Times New Roman"/>
              </a:rPr>
              <a:t>Harmful and painful sores (everyone gets them but the Christians)</a:t>
            </a:r>
          </a:p>
          <a:p>
            <a:pPr marL="457200" indent="-457200">
              <a:buFont typeface="+mj-lt"/>
              <a:buAutoNum type="arabicPeriod"/>
            </a:pPr>
            <a:r>
              <a:rPr lang="en-US" sz="2100" spc="120" dirty="0" smtClean="0">
                <a:solidFill>
                  <a:schemeClr val="bg1"/>
                </a:solidFill>
                <a:latin typeface="Times New Roman"/>
                <a:cs typeface="Times New Roman"/>
              </a:rPr>
              <a:t>Sea becomes like blood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everything dies</a:t>
            </a:r>
          </a:p>
          <a:p>
            <a:pPr marL="457200" indent="-457200">
              <a:buFont typeface="+mj-lt"/>
              <a:buAutoNum type="arabicPeriod"/>
            </a:pPr>
            <a:r>
              <a:rPr lang="en-US" sz="2100" spc="120" dirty="0" smtClean="0">
                <a:solidFill>
                  <a:schemeClr val="bg1"/>
                </a:solidFill>
                <a:latin typeface="Times New Roman"/>
                <a:cs typeface="Times New Roman"/>
              </a:rPr>
              <a:t>Rivers and springs become like blood</a:t>
            </a:r>
          </a:p>
          <a:p>
            <a:pPr marL="457200" indent="-457200">
              <a:buFont typeface="+mj-lt"/>
              <a:buAutoNum type="arabicPeriod"/>
            </a:pPr>
            <a:r>
              <a:rPr lang="en-US" sz="2100" spc="120" dirty="0" smtClean="0">
                <a:solidFill>
                  <a:schemeClr val="bg1"/>
                </a:solidFill>
                <a:latin typeface="Times New Roman"/>
                <a:cs typeface="Times New Roman"/>
              </a:rPr>
              <a:t>The sun becomes extra hot (global warming)</a:t>
            </a:r>
          </a:p>
          <a:p>
            <a:pPr marL="457200" indent="-457200">
              <a:buFont typeface="+mj-lt"/>
              <a:buAutoNum type="arabicPeriod"/>
            </a:pPr>
            <a:r>
              <a:rPr lang="en-US" sz="2100" spc="120" dirty="0" smtClean="0">
                <a:solidFill>
                  <a:schemeClr val="bg1"/>
                </a:solidFill>
                <a:latin typeface="Times New Roman"/>
                <a:cs typeface="Times New Roman"/>
              </a:rPr>
              <a:t>Darkness in the kingdom of the Beast</a:t>
            </a:r>
          </a:p>
          <a:p>
            <a:pPr marL="457200" indent="-457200">
              <a:buFont typeface="+mj-lt"/>
              <a:buAutoNum type="arabicPeriod"/>
            </a:pPr>
            <a:r>
              <a:rPr lang="en-US" sz="2100" spc="120" dirty="0" smtClean="0">
                <a:solidFill>
                  <a:schemeClr val="bg1"/>
                </a:solidFill>
                <a:latin typeface="Times New Roman"/>
                <a:cs typeface="Times New Roman"/>
              </a:rPr>
              <a:t>The Euphrates River dries up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A symbol of barriers to military invasion removed</a:t>
            </a:r>
          </a:p>
          <a:p>
            <a:pPr marL="457200" indent="-457200">
              <a:buFont typeface="+mj-lt"/>
              <a:buAutoNum type="arabicPeriod"/>
            </a:pPr>
            <a:r>
              <a:rPr lang="en-US" sz="2100" spc="120" dirty="0" smtClean="0">
                <a:solidFill>
                  <a:schemeClr val="bg1"/>
                </a:solidFill>
                <a:latin typeface="Times New Roman"/>
                <a:cs typeface="Times New Roman"/>
              </a:rPr>
              <a:t>Cataclysmic global upheaval (earthquakes, storms, hail, cities destroyed, islands &amp; mountains disappear) </a:t>
            </a:r>
            <a:endParaRPr lang="en-US" sz="2100" spc="120" dirty="0" smtClean="0">
              <a:solidFill>
                <a:srgbClr val="FFFF66"/>
              </a:solidFill>
              <a:latin typeface="Times New Roman"/>
              <a:cs typeface="Times New Roman"/>
            </a:endParaRPr>
          </a:p>
        </p:txBody>
      </p:sp>
      <p:sp>
        <p:nvSpPr>
          <p:cNvPr id="13" name="TextBox 12"/>
          <p:cNvSpPr txBox="1"/>
          <p:nvPr/>
        </p:nvSpPr>
        <p:spPr>
          <a:xfrm>
            <a:off x="94140" y="3649588"/>
            <a:ext cx="8964488" cy="1708160"/>
          </a:xfrm>
          <a:prstGeom prst="rect">
            <a:avLst/>
          </a:prstGeom>
          <a:noFill/>
        </p:spPr>
        <p:txBody>
          <a:bodyPr wrap="square" rtlCol="0">
            <a:spAutoFit/>
          </a:bodyPr>
          <a:lstStyle/>
          <a:p>
            <a:pPr marL="342900" indent="-342900">
              <a:buFont typeface="Arial" charset="0"/>
              <a:buChar char="•"/>
            </a:pPr>
            <a:r>
              <a:rPr lang="en-US" sz="2100" spc="120" dirty="0" smtClean="0">
                <a:solidFill>
                  <a:srgbClr val="FFFF00"/>
                </a:solidFill>
                <a:latin typeface="Times New Roman"/>
                <a:cs typeface="Times New Roman"/>
              </a:rPr>
              <a:t>The wicked won’t repent and won’t give God glory</a:t>
            </a:r>
          </a:p>
          <a:p>
            <a:pPr marL="342900" indent="-342900">
              <a:buFont typeface="Arial" charset="0"/>
              <a:buChar char="•"/>
            </a:pPr>
            <a:r>
              <a:rPr lang="en-US" sz="2100" spc="120" dirty="0" smtClean="0">
                <a:solidFill>
                  <a:srgbClr val="FFFF00"/>
                </a:solidFill>
                <a:latin typeface="Times New Roman"/>
                <a:cs typeface="Times New Roman"/>
              </a:rPr>
              <a:t>Satan, Antichrist &amp; the false prophet gather the worlds armies to unite against God (ready for battle of Armageddon)</a:t>
            </a:r>
          </a:p>
          <a:p>
            <a:pPr marL="342900" indent="-342900">
              <a:buFont typeface="Arial" charset="0"/>
              <a:buChar char="•"/>
            </a:pPr>
            <a:r>
              <a:rPr lang="en-US" sz="2100" spc="120" dirty="0" smtClean="0">
                <a:solidFill>
                  <a:srgbClr val="FFFF00"/>
                </a:solidFill>
                <a:latin typeface="Times New Roman"/>
                <a:cs typeface="Times New Roman"/>
              </a:rPr>
              <a:t>Angels praise God for His justice </a:t>
            </a:r>
            <a:r>
              <a:rPr lang="mr-IN" sz="2100" spc="120" dirty="0" smtClean="0">
                <a:solidFill>
                  <a:srgbClr val="FFFF00"/>
                </a:solidFill>
                <a:latin typeface="Times New Roman"/>
                <a:cs typeface="Times New Roman"/>
              </a:rPr>
              <a:t>–</a:t>
            </a:r>
            <a:r>
              <a:rPr lang="en-US" sz="2100" spc="120" dirty="0" smtClean="0">
                <a:solidFill>
                  <a:srgbClr val="FFFF00"/>
                </a:solidFill>
                <a:latin typeface="Times New Roman"/>
                <a:cs typeface="Times New Roman"/>
              </a:rPr>
              <a:t> the wicked get what they deserve</a:t>
            </a:r>
          </a:p>
          <a:p>
            <a:pPr marL="342900" indent="-342900">
              <a:buFont typeface="Arial" charset="0"/>
              <a:buChar char="•"/>
            </a:pPr>
            <a:r>
              <a:rPr lang="en-US" sz="2100" spc="120" dirty="0" smtClean="0">
                <a:solidFill>
                  <a:srgbClr val="FFFF00"/>
                </a:solidFill>
                <a:latin typeface="Times New Roman"/>
                <a:cs typeface="Times New Roman"/>
              </a:rPr>
              <a:t>Christian Martyrs praise God for His righteous wrath</a:t>
            </a:r>
            <a:endParaRPr lang="en-US" sz="2100" spc="120" dirty="0" smtClean="0">
              <a:solidFill>
                <a:srgbClr val="FFFF00"/>
              </a:solidFill>
              <a:latin typeface="Times New Roman"/>
              <a:cs typeface="Times New Roman"/>
            </a:endParaRPr>
          </a:p>
        </p:txBody>
      </p:sp>
    </p:spTree>
    <p:extLst>
      <p:ext uri="{BB962C8B-B14F-4D97-AF65-F5344CB8AC3E}">
        <p14:creationId xmlns:p14="http://schemas.microsoft.com/office/powerpoint/2010/main" val="123429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9135231" cy="446276"/>
          </a:xfrm>
          <a:prstGeom prst="rect">
            <a:avLst/>
          </a:prstGeom>
        </p:spPr>
        <p:txBody>
          <a:bodyPr wrap="square">
            <a:spAutoFit/>
          </a:bodyPr>
          <a:lstStyle/>
          <a:p>
            <a:pPr marL="7938"/>
            <a:r>
              <a:rPr lang="en-US" sz="2300" dirty="0" smtClean="0">
                <a:solidFill>
                  <a:srgbClr val="FFFF00"/>
                </a:solidFill>
                <a:latin typeface="Times New Roman" charset="0"/>
                <a:ea typeface="Times New Roman" charset="0"/>
                <a:cs typeface="Times New Roman" charset="0"/>
              </a:rPr>
              <a:t>By faith, we know that the wrath of God is great;  amazing;  right;  beautiful</a:t>
            </a:r>
            <a:endParaRPr lang="en-US" sz="2300" dirty="0">
              <a:solidFill>
                <a:srgbClr val="FFFF00"/>
              </a:solidFill>
              <a:latin typeface="Times New Roman" charset="0"/>
              <a:ea typeface="Times New Roman" charset="0"/>
              <a:cs typeface="Times New Roman" charset="0"/>
            </a:endParaRPr>
          </a:p>
        </p:txBody>
      </p:sp>
      <p:sp>
        <p:nvSpPr>
          <p:cNvPr id="10" name="Rectangle 9"/>
          <p:cNvSpPr/>
          <p:nvPr/>
        </p:nvSpPr>
        <p:spPr>
          <a:xfrm>
            <a:off x="1295128" y="446276"/>
            <a:ext cx="7848872" cy="492443"/>
          </a:xfrm>
          <a:prstGeom prst="rect">
            <a:avLst/>
          </a:prstGeom>
        </p:spPr>
        <p:txBody>
          <a:bodyPr wrap="square">
            <a:spAutoFit/>
          </a:bodyPr>
          <a:lstStyle/>
          <a:p>
            <a:pPr marL="7938"/>
            <a:r>
              <a:rPr lang="en-US" sz="2600" dirty="0" smtClean="0">
                <a:solidFill>
                  <a:schemeClr val="bg1"/>
                </a:solidFill>
                <a:latin typeface="Times New Roman" charset="0"/>
                <a:ea typeface="Times New Roman" charset="0"/>
                <a:cs typeface="Times New Roman" charset="0"/>
              </a:rPr>
              <a:t>The 7 bowls </a:t>
            </a:r>
            <a:r>
              <a:rPr lang="mr-IN" sz="2600" dirty="0" smtClean="0">
                <a:solidFill>
                  <a:schemeClr val="bg1"/>
                </a:solidFill>
                <a:latin typeface="Times New Roman" charset="0"/>
                <a:ea typeface="Times New Roman" charset="0"/>
                <a:cs typeface="Times New Roman" charset="0"/>
              </a:rPr>
              <a:t>–</a:t>
            </a:r>
            <a:r>
              <a:rPr lang="en-US" sz="2600" dirty="0" smtClean="0">
                <a:solidFill>
                  <a:schemeClr val="bg1"/>
                </a:solidFill>
                <a:latin typeface="Times New Roman" charset="0"/>
                <a:ea typeface="Times New Roman" charset="0"/>
                <a:cs typeface="Times New Roman" charset="0"/>
              </a:rPr>
              <a:t> God’s final wrath (on the world)</a:t>
            </a:r>
            <a:endParaRPr lang="en-US" sz="2600" dirty="0">
              <a:solidFill>
                <a:schemeClr val="bg1"/>
              </a:solidFill>
              <a:latin typeface="Times New Roman" charset="0"/>
              <a:ea typeface="Times New Roman" charset="0"/>
              <a:cs typeface="Times New Roman" charset="0"/>
            </a:endParaRPr>
          </a:p>
        </p:txBody>
      </p:sp>
      <p:sp>
        <p:nvSpPr>
          <p:cNvPr id="13" name="TextBox 12"/>
          <p:cNvSpPr txBox="1"/>
          <p:nvPr/>
        </p:nvSpPr>
        <p:spPr>
          <a:xfrm>
            <a:off x="179512" y="892552"/>
            <a:ext cx="8964488" cy="2031325"/>
          </a:xfrm>
          <a:prstGeom prst="rect">
            <a:avLst/>
          </a:prstGeom>
          <a:noFill/>
        </p:spPr>
        <p:txBody>
          <a:bodyPr wrap="square" rtlCol="0">
            <a:spAutoFit/>
          </a:bodyPr>
          <a:lstStyle/>
          <a:p>
            <a:pPr marL="342900" indent="-342900">
              <a:buFont typeface="Arial" charset="0"/>
              <a:buChar char="•"/>
            </a:pPr>
            <a:r>
              <a:rPr lang="en-US" sz="2100" spc="120" dirty="0" smtClean="0">
                <a:solidFill>
                  <a:srgbClr val="FFFF00"/>
                </a:solidFill>
                <a:latin typeface="Times New Roman"/>
                <a:cs typeface="Times New Roman"/>
              </a:rPr>
              <a:t>The wicked won’t repent and won’t give God glory</a:t>
            </a:r>
          </a:p>
          <a:p>
            <a:pPr marL="342900" indent="-342900">
              <a:buFont typeface="Arial" charset="0"/>
              <a:buChar char="•"/>
            </a:pPr>
            <a:r>
              <a:rPr lang="en-US" sz="2100" spc="120" dirty="0" smtClean="0">
                <a:solidFill>
                  <a:srgbClr val="FFFF00"/>
                </a:solidFill>
                <a:latin typeface="Times New Roman"/>
                <a:cs typeface="Times New Roman"/>
              </a:rPr>
              <a:t>Satan, Antichrist &amp; the false prophet gather the worlds armies to unite against God (ready for battle of Armageddon)</a:t>
            </a:r>
          </a:p>
          <a:p>
            <a:pPr marL="342900" indent="-342900">
              <a:buFont typeface="Arial" charset="0"/>
              <a:buChar char="•"/>
            </a:pPr>
            <a:r>
              <a:rPr lang="en-US" sz="2100" spc="120" dirty="0" smtClean="0">
                <a:solidFill>
                  <a:srgbClr val="FFFF00"/>
                </a:solidFill>
                <a:latin typeface="Times New Roman"/>
                <a:cs typeface="Times New Roman"/>
              </a:rPr>
              <a:t>Angels praise God for His justice </a:t>
            </a:r>
            <a:r>
              <a:rPr lang="mr-IN" sz="2100" spc="120" dirty="0" smtClean="0">
                <a:solidFill>
                  <a:srgbClr val="FFFF00"/>
                </a:solidFill>
                <a:latin typeface="Times New Roman"/>
                <a:cs typeface="Times New Roman"/>
              </a:rPr>
              <a:t>–</a:t>
            </a:r>
            <a:r>
              <a:rPr lang="en-US" sz="2100" spc="120" dirty="0" smtClean="0">
                <a:solidFill>
                  <a:srgbClr val="FFFF00"/>
                </a:solidFill>
                <a:latin typeface="Times New Roman"/>
                <a:cs typeface="Times New Roman"/>
              </a:rPr>
              <a:t> the wicked get what they deserve</a:t>
            </a:r>
          </a:p>
          <a:p>
            <a:pPr marL="342900" indent="-342900">
              <a:buFont typeface="Arial" charset="0"/>
              <a:buChar char="•"/>
            </a:pPr>
            <a:r>
              <a:rPr lang="en-US" sz="2100" spc="120" dirty="0" smtClean="0">
                <a:solidFill>
                  <a:srgbClr val="FFFF00"/>
                </a:solidFill>
                <a:latin typeface="Times New Roman"/>
                <a:cs typeface="Times New Roman"/>
              </a:rPr>
              <a:t>Christian Martyrs praise God for His righteous wrath</a:t>
            </a:r>
          </a:p>
          <a:p>
            <a:pPr marL="342900" indent="-342900">
              <a:buFont typeface="Arial" charset="0"/>
              <a:buChar char="•"/>
            </a:pPr>
            <a:r>
              <a:rPr lang="en-US" sz="2100" spc="120" dirty="0" smtClean="0">
                <a:solidFill>
                  <a:srgbClr val="FFFF00"/>
                </a:solidFill>
                <a:latin typeface="Times New Roman"/>
                <a:cs typeface="Times New Roman"/>
              </a:rPr>
              <a:t>Living Christians </a:t>
            </a:r>
            <a:r>
              <a:rPr lang="mr-IN" sz="2100" spc="120" dirty="0" smtClean="0">
                <a:solidFill>
                  <a:srgbClr val="FFFF00"/>
                </a:solidFill>
                <a:latin typeface="Times New Roman"/>
                <a:cs typeface="Times New Roman"/>
              </a:rPr>
              <a:t>–</a:t>
            </a:r>
            <a:r>
              <a:rPr lang="en-US" sz="2100" spc="120" dirty="0" smtClean="0">
                <a:solidFill>
                  <a:srgbClr val="FFFF00"/>
                </a:solidFill>
                <a:latin typeface="Times New Roman"/>
                <a:cs typeface="Times New Roman"/>
              </a:rPr>
              <a:t> prepare for Jesus to return</a:t>
            </a:r>
            <a:endParaRPr lang="en-US" sz="2100" spc="120" dirty="0" smtClean="0">
              <a:solidFill>
                <a:srgbClr val="FFFF00"/>
              </a:solidFill>
              <a:latin typeface="Times New Roman"/>
              <a:cs typeface="Times New Roman"/>
            </a:endParaRPr>
          </a:p>
        </p:txBody>
      </p:sp>
      <p:sp>
        <p:nvSpPr>
          <p:cNvPr id="2" name="Rectangle 1"/>
          <p:cNvSpPr/>
          <p:nvPr/>
        </p:nvSpPr>
        <p:spPr>
          <a:xfrm>
            <a:off x="179512" y="2923877"/>
            <a:ext cx="8856984" cy="1200329"/>
          </a:xfrm>
          <a:prstGeom prst="rect">
            <a:avLst/>
          </a:prstGeom>
          <a:ln w="19050">
            <a:solidFill>
              <a:schemeClr val="accent1"/>
            </a:solidFill>
          </a:ln>
        </p:spPr>
        <p:txBody>
          <a:bodyPr wrap="square">
            <a:spAutoFit/>
          </a:bodyPr>
          <a:lstStyle/>
          <a:p>
            <a:r>
              <a:rPr lang="en-AU" sz="2400" b="1" baseline="30000" dirty="0">
                <a:solidFill>
                  <a:schemeClr val="bg1"/>
                </a:solidFill>
                <a:latin typeface="Comic Sans MS" charset="0"/>
                <a:ea typeface="Arial" charset="0"/>
                <a:cs typeface="Arial" charset="0"/>
              </a:rPr>
              <a:t>15 </a:t>
            </a:r>
            <a:r>
              <a:rPr lang="en-AU" sz="2400" dirty="0">
                <a:solidFill>
                  <a:schemeClr val="bg1"/>
                </a:solidFill>
                <a:latin typeface="Comic Sans MS" charset="0"/>
                <a:ea typeface="Arial" charset="0"/>
                <a:cs typeface="Times New Roman" charset="0"/>
              </a:rPr>
              <a:t>(“Behold, I am coming like a thief!  Blessed is the one who stays awake, keeping his garments on, that he may not go about naked and be seen exposed!”) </a:t>
            </a:r>
            <a:endParaRPr lang="en-US" sz="2400" dirty="0">
              <a:solidFill>
                <a:schemeClr val="bg1"/>
              </a:solidFill>
            </a:endParaRPr>
          </a:p>
        </p:txBody>
      </p:sp>
      <p:sp>
        <p:nvSpPr>
          <p:cNvPr id="7" name="TextBox 6"/>
          <p:cNvSpPr txBox="1"/>
          <p:nvPr/>
        </p:nvSpPr>
        <p:spPr>
          <a:xfrm>
            <a:off x="179512" y="4175158"/>
            <a:ext cx="8964488" cy="1384995"/>
          </a:xfrm>
          <a:prstGeom prst="rect">
            <a:avLst/>
          </a:prstGeom>
          <a:noFill/>
        </p:spPr>
        <p:txBody>
          <a:bodyPr wrap="square" rtlCol="0">
            <a:spAutoFit/>
          </a:bodyPr>
          <a:lstStyle/>
          <a:p>
            <a:pPr marL="342900" indent="-342900">
              <a:buFont typeface="Arial" charset="0"/>
              <a:buChar char="•"/>
            </a:pPr>
            <a:r>
              <a:rPr lang="en-AU" sz="2100" spc="120" dirty="0" smtClean="0">
                <a:solidFill>
                  <a:schemeClr val="bg1"/>
                </a:solidFill>
                <a:latin typeface="Times New Roman"/>
                <a:cs typeface="Times New Roman"/>
              </a:rPr>
              <a:t>Chapter 14 taught us that as the day of judgment approaches, “How we live, matters!!!”</a:t>
            </a:r>
          </a:p>
          <a:p>
            <a:pPr marL="342900" indent="-342900">
              <a:buFont typeface="Arial" charset="0"/>
              <a:buChar char="•"/>
            </a:pPr>
            <a:r>
              <a:rPr lang="en-AU" sz="2100" spc="120" dirty="0" smtClean="0">
                <a:solidFill>
                  <a:schemeClr val="bg1"/>
                </a:solidFill>
                <a:latin typeface="Times New Roman"/>
                <a:cs typeface="Times New Roman"/>
              </a:rPr>
              <a:t>A subtle, but strong temptation to compromise (in belief and in behaviour)  </a:t>
            </a:r>
            <a:r>
              <a:rPr lang="en-AU" sz="2100" spc="120" dirty="0" smtClean="0">
                <a:solidFill>
                  <a:srgbClr val="FFFF00"/>
                </a:solidFill>
                <a:latin typeface="Times New Roman"/>
                <a:cs typeface="Times New Roman"/>
              </a:rPr>
              <a:t>A call to remain faithful.  Get ready.  Stay Ready.</a:t>
            </a:r>
            <a:endParaRPr lang="en-AU" sz="2100" spc="120" dirty="0" smtClean="0">
              <a:solidFill>
                <a:srgbClr val="FFFF00"/>
              </a:solidFill>
              <a:latin typeface="Times New Roman"/>
              <a:cs typeface="Times New Roman"/>
            </a:endParaRPr>
          </a:p>
        </p:txBody>
      </p:sp>
    </p:spTree>
    <p:extLst>
      <p:ext uri="{BB962C8B-B14F-4D97-AF65-F5344CB8AC3E}">
        <p14:creationId xmlns:p14="http://schemas.microsoft.com/office/powerpoint/2010/main" val="1608389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9236"/>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300" b="1" dirty="0">
                <a:solidFill>
                  <a:schemeClr val="bg1"/>
                </a:solidFill>
                <a:latin typeface="Comic Sans MS" charset="0"/>
                <a:ea typeface="Arial" charset="0"/>
                <a:cs typeface="Times New Roman" charset="0"/>
              </a:rPr>
              <a:t>15 </a:t>
            </a:r>
            <a:r>
              <a:rPr lang="en-AU" sz="2300" dirty="0">
                <a:solidFill>
                  <a:schemeClr val="bg1"/>
                </a:solidFill>
                <a:latin typeface="Comic Sans MS" charset="0"/>
                <a:ea typeface="Arial" charset="0"/>
                <a:cs typeface="Times New Roman" charset="0"/>
              </a:rPr>
              <a:t>Then I saw another sign in heaven, great and amazing, seven angels with seven plagues, which are the last, for with them the wrath of God is finished. </a:t>
            </a:r>
            <a:endParaRPr lang="en-GB" sz="1000" dirty="0">
              <a:solidFill>
                <a:schemeClr val="bg1"/>
              </a:solidFill>
              <a:latin typeface="Calibri" charset="0"/>
              <a:ea typeface="Arial" charset="0"/>
              <a:cs typeface="Times New Roman" charset="0"/>
            </a:endParaRPr>
          </a:p>
          <a:p>
            <a:pPr>
              <a:lnSpc>
                <a:spcPct val="115000"/>
              </a:lnSpc>
              <a:spcAft>
                <a:spcPts val="0"/>
              </a:spcAft>
            </a:pPr>
            <a:r>
              <a:rPr lang="en-AU" sz="1000" dirty="0">
                <a:solidFill>
                  <a:schemeClr val="bg1"/>
                </a:solidFill>
                <a:latin typeface="Comic Sans MS" charset="0"/>
                <a:ea typeface="Arial" charset="0"/>
                <a:cs typeface="Times New Roman" charset="0"/>
              </a:rPr>
              <a:t> </a:t>
            </a:r>
            <a:endParaRPr lang="en-GB" sz="1000" dirty="0">
              <a:solidFill>
                <a:schemeClr val="bg1"/>
              </a:solidFill>
              <a:latin typeface="Calibri" charset="0"/>
              <a:ea typeface="Arial" charset="0"/>
              <a:cs typeface="Times New Roman" charset="0"/>
            </a:endParaRPr>
          </a:p>
          <a:p>
            <a:pPr indent="152400">
              <a:lnSpc>
                <a:spcPct val="115000"/>
              </a:lnSpc>
              <a:spcAft>
                <a:spcPts val="0"/>
              </a:spcAft>
            </a:pPr>
            <a:r>
              <a:rPr lang="en-AU" sz="2300" b="1" baseline="30000" dirty="0">
                <a:solidFill>
                  <a:schemeClr val="bg1"/>
                </a:solidFill>
                <a:latin typeface="Comic Sans MS" charset="0"/>
                <a:ea typeface="Arial" charset="0"/>
                <a:cs typeface="Arial" charset="0"/>
              </a:rPr>
              <a:t>2 </a:t>
            </a:r>
            <a:r>
              <a:rPr lang="en-AU" sz="2300" dirty="0">
                <a:solidFill>
                  <a:schemeClr val="bg1"/>
                </a:solidFill>
                <a:latin typeface="Comic Sans MS" charset="0"/>
                <a:ea typeface="Arial" charset="0"/>
                <a:cs typeface="Times New Roman" charset="0"/>
              </a:rPr>
              <a:t>And I saw what appeared to be a sea of glass mingled with fire—and also those who had conquered the beast and its image and the number of its name, standing beside the sea of glass with harps of God in their hands.  </a:t>
            </a:r>
            <a:r>
              <a:rPr lang="en-AU" sz="2300" b="1" baseline="30000" dirty="0">
                <a:solidFill>
                  <a:schemeClr val="bg1"/>
                </a:solidFill>
                <a:latin typeface="Comic Sans MS" charset="0"/>
                <a:ea typeface="Arial" charset="0"/>
                <a:cs typeface="Arial" charset="0"/>
              </a:rPr>
              <a:t>3 </a:t>
            </a:r>
            <a:r>
              <a:rPr lang="en-AU" sz="2300" dirty="0">
                <a:solidFill>
                  <a:schemeClr val="bg1"/>
                </a:solidFill>
                <a:latin typeface="Comic Sans MS" charset="0"/>
                <a:ea typeface="Arial" charset="0"/>
                <a:cs typeface="Times New Roman" charset="0"/>
              </a:rPr>
              <a:t>And they sing the song of Moses, the servant of God, and the song of the Lamb, saying, </a:t>
            </a:r>
            <a:endParaRPr lang="en-GB" sz="2300" dirty="0">
              <a:solidFill>
                <a:schemeClr val="bg1"/>
              </a:solidFill>
              <a:latin typeface="Calibri" charset="0"/>
              <a:ea typeface="Arial" charset="0"/>
              <a:cs typeface="Times New Roman" charset="0"/>
            </a:endParaRPr>
          </a:p>
          <a:p>
            <a:pPr marL="609600" indent="-609600">
              <a:lnSpc>
                <a:spcPct val="115000"/>
              </a:lnSpc>
              <a:spcBef>
                <a:spcPts val="1200"/>
              </a:spcBef>
              <a:spcAft>
                <a:spcPts val="1000"/>
              </a:spcAft>
              <a:tabLst>
                <a:tab pos="127000" algn="r"/>
                <a:tab pos="254000" algn="l"/>
              </a:tabLst>
            </a:pPr>
            <a:r>
              <a:rPr lang="en-AU" sz="2300" dirty="0">
                <a:solidFill>
                  <a:schemeClr val="bg1"/>
                </a:solidFill>
                <a:latin typeface="Comic Sans MS" charset="0"/>
                <a:ea typeface="Arial" charset="0"/>
                <a:cs typeface="Times New Roman" charset="0"/>
              </a:rPr>
              <a:t>		“Great and amazing are your deeds, </a:t>
            </a:r>
            <a:endParaRPr lang="en-GB" sz="23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300" dirty="0">
                <a:solidFill>
                  <a:schemeClr val="bg1"/>
                </a:solidFill>
                <a:latin typeface="Comic Sans MS" charset="0"/>
                <a:ea typeface="Arial" charset="0"/>
                <a:cs typeface="Times New Roman" charset="0"/>
              </a:rPr>
              <a:t>O Lord God the Almighty! </a:t>
            </a:r>
            <a:endParaRPr lang="en-GB" sz="2300" dirty="0">
              <a:solidFill>
                <a:schemeClr val="bg1"/>
              </a:solidFill>
              <a:latin typeface="Calibri" charset="0"/>
              <a:ea typeface="Arial" charset="0"/>
              <a:cs typeface="Times New Roman" charset="0"/>
            </a:endParaRPr>
          </a:p>
          <a:p>
            <a:pPr marL="609600" indent="-609600">
              <a:lnSpc>
                <a:spcPct val="115000"/>
              </a:lnSpc>
              <a:spcAft>
                <a:spcPts val="1000"/>
              </a:spcAft>
              <a:tabLst>
                <a:tab pos="127000" algn="r"/>
                <a:tab pos="254000" algn="l"/>
              </a:tabLst>
            </a:pPr>
            <a:r>
              <a:rPr lang="en-AU" sz="2300" dirty="0">
                <a:solidFill>
                  <a:schemeClr val="bg1"/>
                </a:solidFill>
                <a:latin typeface="Comic Sans MS" charset="0"/>
                <a:ea typeface="Arial" charset="0"/>
                <a:cs typeface="Times New Roman" charset="0"/>
              </a:rPr>
              <a:t>		Just and true are your ways, </a:t>
            </a:r>
            <a:endParaRPr lang="en-GB" sz="2300" dirty="0">
              <a:solidFill>
                <a:schemeClr val="bg1"/>
              </a:solidFill>
              <a:latin typeface="Calibri" charset="0"/>
              <a:ea typeface="Arial" charset="0"/>
              <a:cs typeface="Times New Roman" charset="0"/>
            </a:endParaRPr>
          </a:p>
          <a:p>
            <a:r>
              <a:rPr lang="en-AU" sz="2300" dirty="0">
                <a:solidFill>
                  <a:schemeClr val="bg1"/>
                </a:solidFill>
                <a:latin typeface="Comic Sans MS" charset="0"/>
                <a:ea typeface="Arial" charset="0"/>
                <a:cs typeface="Times New Roman" charset="0"/>
              </a:rPr>
              <a:t>O King of the nations! </a:t>
            </a:r>
            <a:endParaRPr lang="en-GB" sz="23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461592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281924"/>
          </a:xfrm>
          <a:prstGeom prst="rect">
            <a:avLst/>
          </a:prstGeom>
          <a:noFill/>
          <a:ln w="9525">
            <a:noFill/>
            <a:miter lim="800000"/>
            <a:headEnd/>
            <a:tailEnd/>
          </a:ln>
        </p:spPr>
        <p:txBody>
          <a:bodyPr wrap="square">
            <a:prstTxWarp prst="textNoShape">
              <a:avLst/>
            </a:prstTxWarp>
            <a:spAutoFit/>
          </a:bodyPr>
          <a:lstStyle/>
          <a:p>
            <a:pPr marL="609600" indent="-609600">
              <a:lnSpc>
                <a:spcPct val="115000"/>
              </a:lnSpc>
              <a:spcAft>
                <a:spcPts val="1000"/>
              </a:spcAft>
              <a:tabLst>
                <a:tab pos="127000" algn="r"/>
                <a:tab pos="254000" algn="l"/>
              </a:tabLst>
            </a:pPr>
            <a:r>
              <a:rPr lang="en-AU" sz="2400" dirty="0">
                <a:solidFill>
                  <a:schemeClr val="bg1"/>
                </a:solidFill>
                <a:latin typeface="Comic Sans MS" charset="0"/>
                <a:ea typeface="Arial" charset="0"/>
                <a:cs typeface="Times New Roman" charset="0"/>
              </a:rPr>
              <a:t>	</a:t>
            </a:r>
            <a:r>
              <a:rPr lang="en-AU" sz="2400" b="1" baseline="30000" dirty="0">
                <a:solidFill>
                  <a:schemeClr val="bg1"/>
                </a:solidFill>
                <a:latin typeface="Comic Sans MS" charset="0"/>
                <a:ea typeface="Arial" charset="0"/>
                <a:cs typeface="Arial" charset="0"/>
              </a:rPr>
              <a:t>4 </a:t>
            </a:r>
            <a:r>
              <a:rPr lang="en-AU" sz="2400" dirty="0">
                <a:solidFill>
                  <a:schemeClr val="bg1"/>
                </a:solidFill>
                <a:latin typeface="Comic Sans MS" charset="0"/>
                <a:ea typeface="Arial" charset="0"/>
                <a:cs typeface="Times New Roman" charset="0"/>
              </a:rPr>
              <a:t>	Who will not fear, O Lord, </a:t>
            </a:r>
            <a:endParaRPr lang="en-GB" sz="24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400" dirty="0">
                <a:solidFill>
                  <a:schemeClr val="bg1"/>
                </a:solidFill>
                <a:latin typeface="Comic Sans MS" charset="0"/>
                <a:ea typeface="Arial" charset="0"/>
                <a:cs typeface="Times New Roman" charset="0"/>
              </a:rPr>
              <a:t>and glorify your name? </a:t>
            </a:r>
            <a:endParaRPr lang="en-GB" sz="2400" dirty="0">
              <a:solidFill>
                <a:schemeClr val="bg1"/>
              </a:solidFill>
              <a:latin typeface="Calibri" charset="0"/>
              <a:ea typeface="Arial" charset="0"/>
              <a:cs typeface="Times New Roman" charset="0"/>
            </a:endParaRPr>
          </a:p>
          <a:p>
            <a:pPr marL="609600" indent="-609600">
              <a:lnSpc>
                <a:spcPct val="115000"/>
              </a:lnSpc>
              <a:spcAft>
                <a:spcPts val="1000"/>
              </a:spcAft>
              <a:tabLst>
                <a:tab pos="127000" algn="r"/>
                <a:tab pos="254000" algn="l"/>
              </a:tabLst>
            </a:pPr>
            <a:r>
              <a:rPr lang="en-AU" sz="2400" dirty="0">
                <a:solidFill>
                  <a:schemeClr val="bg1"/>
                </a:solidFill>
                <a:latin typeface="Comic Sans MS" charset="0"/>
                <a:ea typeface="Arial" charset="0"/>
                <a:cs typeface="Times New Roman" charset="0"/>
              </a:rPr>
              <a:t>		For you alone are holy. </a:t>
            </a:r>
            <a:endParaRPr lang="en-GB" sz="24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400" dirty="0">
                <a:solidFill>
                  <a:schemeClr val="bg1"/>
                </a:solidFill>
                <a:latin typeface="Comic Sans MS" charset="0"/>
                <a:ea typeface="Arial" charset="0"/>
                <a:cs typeface="Times New Roman" charset="0"/>
              </a:rPr>
              <a:t>All nations will come </a:t>
            </a:r>
            <a:endParaRPr lang="en-GB" sz="24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400" dirty="0">
                <a:solidFill>
                  <a:schemeClr val="bg1"/>
                </a:solidFill>
                <a:latin typeface="Comic Sans MS" charset="0"/>
                <a:ea typeface="Arial" charset="0"/>
                <a:cs typeface="Times New Roman" charset="0"/>
              </a:rPr>
              <a:t>and worship you, </a:t>
            </a:r>
            <a:endParaRPr lang="en-GB" sz="2400" dirty="0">
              <a:solidFill>
                <a:schemeClr val="bg1"/>
              </a:solidFill>
              <a:latin typeface="Calibri" charset="0"/>
              <a:ea typeface="Arial" charset="0"/>
              <a:cs typeface="Times New Roman" charset="0"/>
            </a:endParaRPr>
          </a:p>
          <a:p>
            <a:pPr marL="609600" indent="-609600">
              <a:lnSpc>
                <a:spcPct val="115000"/>
              </a:lnSpc>
              <a:spcAft>
                <a:spcPts val="1000"/>
              </a:spcAft>
              <a:tabLst>
                <a:tab pos="127000" algn="r"/>
                <a:tab pos="254000" algn="l"/>
              </a:tabLst>
            </a:pPr>
            <a:r>
              <a:rPr lang="en-AU" sz="2400" dirty="0">
                <a:solidFill>
                  <a:schemeClr val="bg1"/>
                </a:solidFill>
                <a:latin typeface="Comic Sans MS" charset="0"/>
                <a:ea typeface="Arial" charset="0"/>
                <a:cs typeface="Times New Roman" charset="0"/>
              </a:rPr>
              <a:t>		for your righteous acts have been revealed.” </a:t>
            </a:r>
            <a:endParaRPr lang="en-GB" sz="2400" dirty="0">
              <a:solidFill>
                <a:schemeClr val="bg1"/>
              </a:solidFill>
              <a:effectLst/>
              <a:latin typeface="Calibri" charset="0"/>
              <a:ea typeface="Arial" charset="0"/>
              <a:cs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4305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Comic Sans MS" charset="0"/>
                <a:ea typeface="Arial" charset="0"/>
                <a:cs typeface="Arial" charset="0"/>
              </a:rPr>
              <a:t>5 </a:t>
            </a:r>
            <a:r>
              <a:rPr lang="en-AU" sz="2800" dirty="0">
                <a:solidFill>
                  <a:schemeClr val="bg1"/>
                </a:solidFill>
                <a:latin typeface="Comic Sans MS" charset="0"/>
                <a:ea typeface="Arial" charset="0"/>
                <a:cs typeface="Times New Roman" charset="0"/>
              </a:rPr>
              <a:t>After this I looked, and the sanctuary of the tent of witness in heaven was opened, </a:t>
            </a:r>
            <a:r>
              <a:rPr lang="en-AU" sz="2800" b="1" baseline="30000" dirty="0">
                <a:solidFill>
                  <a:schemeClr val="bg1"/>
                </a:solidFill>
                <a:latin typeface="Comic Sans MS" charset="0"/>
                <a:ea typeface="Arial" charset="0"/>
                <a:cs typeface="Arial" charset="0"/>
              </a:rPr>
              <a:t>6 </a:t>
            </a:r>
            <a:r>
              <a:rPr lang="en-AU" sz="2800" dirty="0">
                <a:solidFill>
                  <a:schemeClr val="bg1"/>
                </a:solidFill>
                <a:latin typeface="Comic Sans MS" charset="0"/>
                <a:ea typeface="Arial" charset="0"/>
                <a:cs typeface="Times New Roman" charset="0"/>
              </a:rPr>
              <a:t>and out of the sanctuary came the seven angels with the seven plagues, clothed in pure, bright linen, with golden sashes around their chests.  </a:t>
            </a:r>
            <a:r>
              <a:rPr lang="en-AU" sz="2800" b="1" baseline="30000" dirty="0">
                <a:solidFill>
                  <a:schemeClr val="bg1"/>
                </a:solidFill>
                <a:latin typeface="Comic Sans MS" charset="0"/>
                <a:ea typeface="Arial" charset="0"/>
                <a:cs typeface="Arial" charset="0"/>
              </a:rPr>
              <a:t>7 </a:t>
            </a:r>
            <a:r>
              <a:rPr lang="en-AU" sz="2800" dirty="0">
                <a:solidFill>
                  <a:schemeClr val="bg1"/>
                </a:solidFill>
                <a:latin typeface="Comic Sans MS" charset="0"/>
                <a:ea typeface="Arial" charset="0"/>
                <a:cs typeface="Times New Roman" charset="0"/>
              </a:rPr>
              <a:t>And one of the four living creatures gave to the seven angels seven golden bowls full of the wrath of God who lives forever and ever, </a:t>
            </a:r>
            <a:r>
              <a:rPr lang="en-AU" sz="2800" b="1" baseline="30000" dirty="0">
                <a:solidFill>
                  <a:schemeClr val="bg1"/>
                </a:solidFill>
                <a:latin typeface="Comic Sans MS" charset="0"/>
                <a:ea typeface="Arial" charset="0"/>
                <a:cs typeface="Arial" charset="0"/>
              </a:rPr>
              <a:t>8 </a:t>
            </a:r>
            <a:r>
              <a:rPr lang="en-AU" sz="2800" dirty="0">
                <a:solidFill>
                  <a:schemeClr val="bg1"/>
                </a:solidFill>
                <a:latin typeface="Comic Sans MS" charset="0"/>
                <a:ea typeface="Arial" charset="0"/>
                <a:cs typeface="Times New Roman" charset="0"/>
              </a:rPr>
              <a:t>and the sanctuary was filled with smoke from the glory of God and from his power, and no one could enter the sanctuary until the seven plagues of the seven angels were finished.</a:t>
            </a:r>
            <a:r>
              <a:rPr lang="en-GB" sz="2800" dirty="0">
                <a:solidFill>
                  <a:schemeClr val="bg1"/>
                </a:solidFill>
              </a:rPr>
              <a:t> </a:t>
            </a:r>
            <a:endParaRPr lang="en-GB" sz="26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931024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5" y="1201316"/>
            <a:ext cx="9135231" cy="1569660"/>
          </a:xfrm>
          <a:prstGeom prst="rect">
            <a:avLst/>
          </a:prstGeom>
        </p:spPr>
        <p:txBody>
          <a:bodyPr wrap="square">
            <a:spAutoFit/>
          </a:bodyPr>
          <a:lstStyle/>
          <a:p>
            <a:pPr marL="7938" algn="ctr"/>
            <a:r>
              <a:rPr lang="en-US" sz="3200" dirty="0" smtClean="0">
                <a:solidFill>
                  <a:srgbClr val="FFFF00"/>
                </a:solidFill>
                <a:latin typeface="Times New Roman" charset="0"/>
                <a:ea typeface="Times New Roman" charset="0"/>
                <a:cs typeface="Times New Roman" charset="0"/>
              </a:rPr>
              <a:t>With one hand we pull God closer</a:t>
            </a:r>
          </a:p>
          <a:p>
            <a:pPr marL="7938"/>
            <a:endParaRPr lang="en-US" sz="3200" dirty="0">
              <a:solidFill>
                <a:srgbClr val="FFFF00"/>
              </a:solidFill>
              <a:latin typeface="Times New Roman" charset="0"/>
              <a:ea typeface="Times New Roman" charset="0"/>
              <a:cs typeface="Times New Roman" charset="0"/>
            </a:endParaRPr>
          </a:p>
          <a:p>
            <a:pPr marL="7938" algn="ctr"/>
            <a:r>
              <a:rPr lang="en-US" sz="3200" dirty="0" smtClean="0">
                <a:solidFill>
                  <a:srgbClr val="FFFF00"/>
                </a:solidFill>
                <a:latin typeface="Times New Roman" charset="0"/>
                <a:ea typeface="Times New Roman" charset="0"/>
                <a:cs typeface="Times New Roman" charset="0"/>
              </a:rPr>
              <a:t>With the other, we push Him away</a:t>
            </a:r>
            <a:endParaRPr lang="en-US" sz="3200" dirty="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031822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8883711" cy="954107"/>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Can we agree that:</a:t>
            </a:r>
          </a:p>
          <a:p>
            <a:pPr marL="7938"/>
            <a:r>
              <a:rPr lang="en-US" sz="3200" dirty="0" smtClean="0">
                <a:solidFill>
                  <a:srgbClr val="FFFF00"/>
                </a:solidFill>
                <a:latin typeface="Times New Roman" charset="0"/>
                <a:ea typeface="Times New Roman" charset="0"/>
                <a:cs typeface="Times New Roman" charset="0"/>
              </a:rPr>
              <a:t>the wrath of God is great;  amazing;  right;  beautiful</a:t>
            </a:r>
            <a:endParaRPr lang="en-US" sz="3200" dirty="0">
              <a:solidFill>
                <a:srgbClr val="FFFF00"/>
              </a:solidFill>
              <a:latin typeface="Times New Roman" charset="0"/>
              <a:ea typeface="Times New Roman" charset="0"/>
              <a:cs typeface="Times New Roman" charset="0"/>
            </a:endParaRPr>
          </a:p>
        </p:txBody>
      </p:sp>
      <p:sp>
        <p:nvSpPr>
          <p:cNvPr id="8" name="TextBox 7"/>
          <p:cNvSpPr txBox="1"/>
          <p:nvPr/>
        </p:nvSpPr>
        <p:spPr>
          <a:xfrm>
            <a:off x="179512" y="769268"/>
            <a:ext cx="8964488"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Our human experience of imperfect, sinful wrath, limits our understanding of how good </a:t>
            </a:r>
            <a:r>
              <a:rPr lang="en-US" sz="2100" b="1" spc="120" dirty="0" smtClean="0">
                <a:solidFill>
                  <a:schemeClr val="bg1"/>
                </a:solidFill>
                <a:latin typeface="Times New Roman"/>
                <a:cs typeface="Times New Roman"/>
              </a:rPr>
              <a:t>God’s</a:t>
            </a:r>
            <a:r>
              <a:rPr lang="en-US" sz="2100" spc="120" dirty="0" smtClean="0">
                <a:solidFill>
                  <a:schemeClr val="bg1"/>
                </a:solidFill>
                <a:latin typeface="Times New Roman"/>
                <a:cs typeface="Times New Roman"/>
              </a:rPr>
              <a:t> wrath can be.</a:t>
            </a:r>
          </a:p>
          <a:p>
            <a:pPr marL="342900" indent="-342900">
              <a:buFont typeface="Arial" charset="0"/>
              <a:buChar char="•"/>
            </a:pPr>
            <a:r>
              <a:rPr lang="en-US" sz="2100" spc="120" dirty="0" smtClean="0">
                <a:solidFill>
                  <a:schemeClr val="bg1"/>
                </a:solidFill>
                <a:latin typeface="Times New Roman"/>
                <a:cs typeface="Times New Roman"/>
              </a:rPr>
              <a:t>By </a:t>
            </a:r>
            <a:r>
              <a:rPr lang="en-US" sz="2100" u="sng" spc="120" dirty="0" smtClean="0">
                <a:solidFill>
                  <a:schemeClr val="bg1"/>
                </a:solidFill>
                <a:latin typeface="Times New Roman"/>
                <a:cs typeface="Times New Roman"/>
              </a:rPr>
              <a:t>faith</a:t>
            </a:r>
            <a:r>
              <a:rPr lang="en-US" sz="2100" spc="120" dirty="0" smtClean="0">
                <a:solidFill>
                  <a:schemeClr val="bg1"/>
                </a:solidFill>
                <a:latin typeface="Times New Roman"/>
                <a:cs typeface="Times New Roman"/>
              </a:rPr>
              <a:t> we accept and know that God’s wrath is good and wonderful</a:t>
            </a:r>
            <a:r>
              <a:rPr lang="en-US" sz="2100" spc="120" dirty="0" smtClean="0">
                <a:solidFill>
                  <a:schemeClr val="bg1"/>
                </a:solidFill>
                <a:latin typeface="Times New Roman"/>
                <a:cs typeface="Times New Roman"/>
              </a:rPr>
              <a:t> </a:t>
            </a:r>
            <a:endParaRPr lang="en-US" sz="2100" spc="120" dirty="0" smtClean="0">
              <a:solidFill>
                <a:schemeClr val="bg1"/>
              </a:solidFill>
              <a:latin typeface="Times New Roman"/>
              <a:cs typeface="Times New Roman"/>
            </a:endParaRPr>
          </a:p>
        </p:txBody>
      </p:sp>
      <p:sp>
        <p:nvSpPr>
          <p:cNvPr id="3" name="Rectangle 2"/>
          <p:cNvSpPr/>
          <p:nvPr/>
        </p:nvSpPr>
        <p:spPr>
          <a:xfrm>
            <a:off x="179512" y="3273966"/>
            <a:ext cx="8856984" cy="1483996"/>
          </a:xfrm>
          <a:prstGeom prst="rect">
            <a:avLst/>
          </a:prstGeom>
          <a:ln w="15875">
            <a:solidFill>
              <a:schemeClr val="bg1"/>
            </a:solidFill>
          </a:ln>
        </p:spPr>
        <p:txBody>
          <a:bodyPr wrap="square">
            <a:spAutoFit/>
          </a:bodyPr>
          <a:lstStyle/>
          <a:p>
            <a:pPr marL="0" marR="0">
              <a:lnSpc>
                <a:spcPct val="115000"/>
              </a:lnSpc>
              <a:spcBef>
                <a:spcPts val="0"/>
              </a:spcBef>
              <a:spcAft>
                <a:spcPts val="1000"/>
              </a:spcAft>
            </a:pPr>
            <a:r>
              <a:rPr lang="en-US" baseline="30000" dirty="0">
                <a:solidFill>
                  <a:schemeClr val="bg1"/>
                </a:solidFill>
                <a:latin typeface="Comic Sans MS" charset="0"/>
                <a:ea typeface="Comic Sans MS" charset="0"/>
                <a:cs typeface="Comic Sans MS" charset="0"/>
              </a:rPr>
              <a:t>Ezekiel </a:t>
            </a:r>
            <a:r>
              <a:rPr lang="en-US" baseline="30000" dirty="0" smtClean="0">
                <a:solidFill>
                  <a:schemeClr val="bg1"/>
                </a:solidFill>
                <a:latin typeface="Comic Sans MS" charset="0"/>
                <a:ea typeface="Comic Sans MS" charset="0"/>
                <a:cs typeface="Comic Sans MS" charset="0"/>
              </a:rPr>
              <a:t>33:</a:t>
            </a:r>
            <a:r>
              <a:rPr lang="en-US" sz="2000" b="1" baseline="30000" dirty="0" smtClean="0">
                <a:solidFill>
                  <a:schemeClr val="bg1"/>
                </a:solidFill>
                <a:latin typeface="Comic Sans MS" charset="0"/>
                <a:ea typeface="Comic Sans MS" charset="0"/>
                <a:cs typeface="Comic Sans MS" charset="0"/>
              </a:rPr>
              <a:t>11</a:t>
            </a:r>
            <a:r>
              <a:rPr lang="en-US" sz="2000" b="1" baseline="30000" dirty="0">
                <a:solidFill>
                  <a:schemeClr val="bg1"/>
                </a:solidFill>
                <a:latin typeface="Comic Sans MS" charset="0"/>
                <a:ea typeface="Comic Sans MS" charset="0"/>
                <a:cs typeface="Comic Sans MS" charset="0"/>
              </a:rPr>
              <a:t> </a:t>
            </a:r>
            <a:r>
              <a:rPr lang="en-US" sz="2000" dirty="0">
                <a:solidFill>
                  <a:schemeClr val="bg1"/>
                </a:solidFill>
                <a:latin typeface="Comic Sans MS" charset="0"/>
                <a:ea typeface="Comic Sans MS" charset="0"/>
                <a:cs typeface="Comic Sans MS" charset="0"/>
              </a:rPr>
              <a:t>Say to them, </a:t>
            </a:r>
            <a:r>
              <a:rPr lang="en-US" sz="2000" u="sng" dirty="0">
                <a:solidFill>
                  <a:schemeClr val="bg1"/>
                </a:solidFill>
                <a:latin typeface="Comic Sans MS" charset="0"/>
                <a:ea typeface="Comic Sans MS" charset="0"/>
                <a:cs typeface="Comic Sans MS" charset="0"/>
              </a:rPr>
              <a:t>As I live, declares the Lord </a:t>
            </a:r>
            <a:r>
              <a:rPr lang="en-US" sz="2000" u="sng" cap="small" dirty="0">
                <a:solidFill>
                  <a:schemeClr val="bg1"/>
                </a:solidFill>
                <a:latin typeface="Comic Sans MS" charset="0"/>
                <a:ea typeface="Comic Sans MS" charset="0"/>
                <a:cs typeface="Comic Sans MS" charset="0"/>
              </a:rPr>
              <a:t>God</a:t>
            </a:r>
            <a:r>
              <a:rPr lang="en-US" sz="2000" u="sng" dirty="0">
                <a:solidFill>
                  <a:schemeClr val="bg1"/>
                </a:solidFill>
                <a:latin typeface="Comic Sans MS" charset="0"/>
                <a:ea typeface="Comic Sans MS" charset="0"/>
                <a:cs typeface="Comic Sans MS" charset="0"/>
              </a:rPr>
              <a:t>, I have no pleasure in the death of the wicked</a:t>
            </a:r>
            <a:r>
              <a:rPr lang="en-US" sz="2000" dirty="0">
                <a:solidFill>
                  <a:schemeClr val="bg1"/>
                </a:solidFill>
                <a:latin typeface="Comic Sans MS" charset="0"/>
                <a:ea typeface="Comic Sans MS" charset="0"/>
                <a:cs typeface="Comic Sans MS" charset="0"/>
              </a:rPr>
              <a:t>, but that the wicked turn from his way and live; turn back, turn back from your evil ways, for why will you die, O house of Israel? </a:t>
            </a:r>
            <a:endParaRPr lang="en-US" sz="2000" dirty="0">
              <a:solidFill>
                <a:schemeClr val="bg1"/>
              </a:solidFill>
              <a:effectLst/>
              <a:latin typeface="Comic Sans MS" charset="0"/>
              <a:ea typeface="Comic Sans MS" charset="0"/>
              <a:cs typeface="Comic Sans MS" charset="0"/>
            </a:endParaRPr>
          </a:p>
        </p:txBody>
      </p:sp>
      <p:sp>
        <p:nvSpPr>
          <p:cNvPr id="7" name="TextBox 6"/>
          <p:cNvSpPr txBox="1"/>
          <p:nvPr/>
        </p:nvSpPr>
        <p:spPr>
          <a:xfrm>
            <a:off x="179512" y="1831097"/>
            <a:ext cx="8964488" cy="1384995"/>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God alone is Holy &amp; Just &amp; True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He doesn’t make mistakes;  He doesn’t judge in error;  He doesn’t excuse wickedness because He’s done it too.....</a:t>
            </a:r>
          </a:p>
          <a:p>
            <a:pPr marL="342900" indent="-342900">
              <a:buFont typeface="Arial" charset="0"/>
              <a:buChar char="•"/>
            </a:pPr>
            <a:r>
              <a:rPr lang="en-US" sz="2100" spc="120" dirty="0" smtClean="0">
                <a:solidFill>
                  <a:schemeClr val="bg1"/>
                </a:solidFill>
                <a:latin typeface="Times New Roman"/>
                <a:cs typeface="Times New Roman"/>
              </a:rPr>
              <a:t>He doesn’t have an uncontrollable fit of rage</a:t>
            </a:r>
            <a:endParaRPr lang="en-US" sz="2100" spc="120" dirty="0" smtClean="0">
              <a:solidFill>
                <a:schemeClr val="bg1"/>
              </a:solidFill>
              <a:latin typeface="Times New Roman"/>
              <a:cs typeface="Times New Roman"/>
            </a:endParaRPr>
          </a:p>
        </p:txBody>
      </p:sp>
      <p:sp>
        <p:nvSpPr>
          <p:cNvPr id="9" name="TextBox 8"/>
          <p:cNvSpPr txBox="1"/>
          <p:nvPr/>
        </p:nvSpPr>
        <p:spPr>
          <a:xfrm>
            <a:off x="6220298" y="2600365"/>
            <a:ext cx="2808313" cy="646331"/>
          </a:xfrm>
          <a:prstGeom prst="rect">
            <a:avLst/>
          </a:prstGeom>
          <a:noFill/>
          <a:ln>
            <a:solidFill>
              <a:srgbClr val="FFFF00"/>
            </a:solidFill>
          </a:ln>
        </p:spPr>
        <p:txBody>
          <a:bodyPr wrap="square" rtlCol="0">
            <a:spAutoFit/>
          </a:bodyPr>
          <a:lstStyle/>
          <a:p>
            <a:r>
              <a:rPr lang="en-US" dirty="0" smtClean="0">
                <a:solidFill>
                  <a:srgbClr val="FFFF00"/>
                </a:solidFill>
              </a:rPr>
              <a:t>His wrath is a sea of glass</a:t>
            </a:r>
            <a:r>
              <a:rPr lang="en-US" smtClean="0">
                <a:solidFill>
                  <a:srgbClr val="FFFF00"/>
                </a:solidFill>
              </a:rPr>
              <a:t>, mingled with fire</a:t>
            </a:r>
            <a:endParaRPr lang="en-US" dirty="0">
              <a:solidFill>
                <a:srgbClr val="FFFF00"/>
              </a:solidFill>
            </a:endParaRPr>
          </a:p>
        </p:txBody>
      </p:sp>
      <p:sp>
        <p:nvSpPr>
          <p:cNvPr id="11" name="TextBox 10"/>
          <p:cNvSpPr txBox="1"/>
          <p:nvPr/>
        </p:nvSpPr>
        <p:spPr>
          <a:xfrm>
            <a:off x="47342" y="4740092"/>
            <a:ext cx="8964488" cy="738664"/>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Disciples of Jesus who have been killed for remaining faithful to Jesus praise God for His righteous wrath.  </a:t>
            </a:r>
            <a:r>
              <a:rPr lang="en-US" sz="2100" spc="120" dirty="0" smtClean="0">
                <a:solidFill>
                  <a:srgbClr val="FFFF66"/>
                </a:solidFill>
                <a:latin typeface="Times New Roman"/>
                <a:cs typeface="Times New Roman"/>
              </a:rPr>
              <a:t>Will we also praise Him?</a:t>
            </a:r>
            <a:endParaRPr lang="en-US" sz="2100" spc="120" dirty="0" smtClean="0">
              <a:solidFill>
                <a:srgbClr val="FFFF66"/>
              </a:solidFill>
              <a:latin typeface="Times New Roman"/>
              <a:cs typeface="Times New Roman"/>
            </a:endParaRPr>
          </a:p>
        </p:txBody>
      </p:sp>
    </p:spTree>
    <p:extLst>
      <p:ext uri="{BB962C8B-B14F-4D97-AF65-F5344CB8AC3E}">
        <p14:creationId xmlns:p14="http://schemas.microsoft.com/office/powerpoint/2010/main" val="108706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build="p"/>
      <p:bldP spid="9"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a:spcAft>
                <a:spcPts val="0"/>
              </a:spcAft>
            </a:pPr>
            <a:r>
              <a:rPr lang="en-AU" sz="2400" b="1" dirty="0">
                <a:solidFill>
                  <a:schemeClr val="bg1"/>
                </a:solidFill>
                <a:latin typeface="Comic Sans MS" charset="0"/>
                <a:ea typeface="Arial" charset="0"/>
                <a:cs typeface="Times New Roman" charset="0"/>
              </a:rPr>
              <a:t>16 </a:t>
            </a:r>
            <a:r>
              <a:rPr lang="en-AU" sz="2400" dirty="0">
                <a:solidFill>
                  <a:schemeClr val="bg1"/>
                </a:solidFill>
                <a:latin typeface="Comic Sans MS" charset="0"/>
                <a:ea typeface="Arial" charset="0"/>
                <a:cs typeface="Times New Roman" charset="0"/>
              </a:rPr>
              <a:t>Then I heard a loud voice from the temple telling the seven angels, “Go and pour out on the earth the seven bowls of the wrath of God.” </a:t>
            </a:r>
            <a:endParaRPr lang="en-GB" sz="2400" dirty="0">
              <a:solidFill>
                <a:schemeClr val="bg1"/>
              </a:solidFill>
              <a:latin typeface="Calibri" charset="0"/>
              <a:ea typeface="Arial" charset="0"/>
              <a:cs typeface="Times New Roman" charset="0"/>
            </a:endParaRPr>
          </a:p>
          <a:p>
            <a:pPr>
              <a:spcAft>
                <a:spcPts val="0"/>
              </a:spcAft>
            </a:pPr>
            <a:r>
              <a:rPr lang="en-AU" sz="2400" dirty="0">
                <a:solidFill>
                  <a:schemeClr val="bg1"/>
                </a:solidFill>
                <a:latin typeface="Comic Sans MS" charset="0"/>
                <a:ea typeface="Arial" charset="0"/>
                <a:cs typeface="Times New Roman" charset="0"/>
              </a:rPr>
              <a:t> </a:t>
            </a:r>
            <a:endParaRPr lang="en-GB" sz="2400" dirty="0">
              <a:solidFill>
                <a:schemeClr val="bg1"/>
              </a:solidFill>
              <a:latin typeface="Calibri" charset="0"/>
              <a:ea typeface="Arial" charset="0"/>
              <a:cs typeface="Times New Roman" charset="0"/>
            </a:endParaRPr>
          </a:p>
          <a:p>
            <a:pPr indent="152400">
              <a:spcAft>
                <a:spcPts val="0"/>
              </a:spcAft>
            </a:pPr>
            <a:r>
              <a:rPr lang="en-AU" sz="2400" b="1" baseline="30000" dirty="0">
                <a:solidFill>
                  <a:schemeClr val="bg1"/>
                </a:solidFill>
                <a:latin typeface="Comic Sans MS" charset="0"/>
                <a:ea typeface="Arial" charset="0"/>
                <a:cs typeface="Arial" charset="0"/>
              </a:rPr>
              <a:t>2 </a:t>
            </a:r>
            <a:r>
              <a:rPr lang="en-AU" sz="2400" dirty="0">
                <a:solidFill>
                  <a:schemeClr val="bg1"/>
                </a:solidFill>
                <a:latin typeface="Comic Sans MS" charset="0"/>
                <a:ea typeface="Arial" charset="0"/>
                <a:cs typeface="Times New Roman" charset="0"/>
              </a:rPr>
              <a:t>So the first angel went and poured out his bowl on the earth, and harmful and painful sores came upon the people who bore the mark of the beast and worshiped its image. </a:t>
            </a:r>
            <a:endParaRPr lang="en-GB" sz="2400" dirty="0">
              <a:solidFill>
                <a:schemeClr val="bg1"/>
              </a:solidFill>
              <a:latin typeface="Calibri" charset="0"/>
              <a:ea typeface="Arial" charset="0"/>
              <a:cs typeface="Times New Roman" charset="0"/>
            </a:endParaRPr>
          </a:p>
          <a:p>
            <a:pPr indent="152400">
              <a:spcAft>
                <a:spcPts val="0"/>
              </a:spcAft>
            </a:pPr>
            <a:r>
              <a:rPr lang="en-AU" sz="2400" dirty="0">
                <a:solidFill>
                  <a:schemeClr val="bg1"/>
                </a:solidFill>
                <a:latin typeface="Comic Sans MS" charset="0"/>
                <a:ea typeface="Arial" charset="0"/>
                <a:cs typeface="Times New Roman" charset="0"/>
              </a:rPr>
              <a:t> </a:t>
            </a:r>
            <a:endParaRPr lang="en-GB" sz="2400" dirty="0">
              <a:solidFill>
                <a:schemeClr val="bg1"/>
              </a:solidFill>
              <a:latin typeface="Calibri" charset="0"/>
              <a:ea typeface="Arial" charset="0"/>
              <a:cs typeface="Times New Roman" charset="0"/>
            </a:endParaRPr>
          </a:p>
          <a:p>
            <a:pPr indent="152400">
              <a:spcAft>
                <a:spcPts val="0"/>
              </a:spcAft>
            </a:pPr>
            <a:r>
              <a:rPr lang="en-AU" sz="2400" b="1" baseline="30000" dirty="0">
                <a:solidFill>
                  <a:schemeClr val="bg1"/>
                </a:solidFill>
                <a:latin typeface="Comic Sans MS" charset="0"/>
                <a:ea typeface="Arial" charset="0"/>
                <a:cs typeface="Arial" charset="0"/>
              </a:rPr>
              <a:t>3 </a:t>
            </a:r>
            <a:r>
              <a:rPr lang="en-AU" sz="2400" dirty="0">
                <a:solidFill>
                  <a:schemeClr val="bg1"/>
                </a:solidFill>
                <a:latin typeface="Comic Sans MS" charset="0"/>
                <a:ea typeface="Arial" charset="0"/>
                <a:cs typeface="Times New Roman" charset="0"/>
              </a:rPr>
              <a:t>The second angel poured out his bowl into the sea, and it became like the blood of a corpse, and every living thing died that was in the sea. </a:t>
            </a:r>
            <a:endParaRPr lang="en-GB" sz="2400" dirty="0">
              <a:solidFill>
                <a:schemeClr val="bg1"/>
              </a:solidFill>
              <a:latin typeface="Calibri" charset="0"/>
              <a:ea typeface="Arial" charset="0"/>
              <a:cs typeface="Times New Roman" charset="0"/>
            </a:endParaRPr>
          </a:p>
          <a:p>
            <a:pPr indent="152400">
              <a:spcAft>
                <a:spcPts val="0"/>
              </a:spcAft>
            </a:pPr>
            <a:r>
              <a:rPr lang="en-AU" sz="2400" dirty="0">
                <a:solidFill>
                  <a:schemeClr val="bg1"/>
                </a:solidFill>
                <a:latin typeface="Comic Sans MS" charset="0"/>
                <a:ea typeface="Arial" charset="0"/>
                <a:cs typeface="Times New Roman" charset="0"/>
              </a:rPr>
              <a:t> </a:t>
            </a:r>
            <a:endParaRPr lang="en-GB" sz="2400" dirty="0">
              <a:solidFill>
                <a:schemeClr val="bg1"/>
              </a:solidFill>
              <a:latin typeface="Calibri" charset="0"/>
              <a:ea typeface="Arial" charset="0"/>
              <a:cs typeface="Times New Roman" charset="0"/>
            </a:endParaRPr>
          </a:p>
          <a:p>
            <a:pPr indent="152400">
              <a:spcAft>
                <a:spcPts val="0"/>
              </a:spcAft>
            </a:pPr>
            <a:r>
              <a:rPr lang="en-AU" sz="2400" b="1" baseline="30000" dirty="0">
                <a:solidFill>
                  <a:schemeClr val="bg1"/>
                </a:solidFill>
                <a:latin typeface="Comic Sans MS" charset="0"/>
                <a:ea typeface="Arial" charset="0"/>
                <a:cs typeface="Arial" charset="0"/>
              </a:rPr>
              <a:t>4 </a:t>
            </a:r>
            <a:r>
              <a:rPr lang="en-AU" sz="2400" dirty="0">
                <a:solidFill>
                  <a:schemeClr val="bg1"/>
                </a:solidFill>
                <a:latin typeface="Comic Sans MS" charset="0"/>
                <a:ea typeface="Arial" charset="0"/>
                <a:cs typeface="Times New Roman" charset="0"/>
              </a:rPr>
              <a:t>The third angel poured out his bowl into the rivers and the springs of water, and they became blood.  </a:t>
            </a:r>
            <a:r>
              <a:rPr lang="en-AU" sz="2400" b="1" baseline="30000" dirty="0">
                <a:solidFill>
                  <a:schemeClr val="bg1"/>
                </a:solidFill>
                <a:latin typeface="Comic Sans MS" charset="0"/>
                <a:ea typeface="Arial" charset="0"/>
                <a:cs typeface="Arial" charset="0"/>
              </a:rPr>
              <a:t>5 </a:t>
            </a:r>
            <a:r>
              <a:rPr lang="en-AU" sz="2400" dirty="0">
                <a:solidFill>
                  <a:schemeClr val="bg1"/>
                </a:solidFill>
                <a:latin typeface="Comic Sans MS" charset="0"/>
                <a:ea typeface="Arial" charset="0"/>
                <a:cs typeface="Times New Roman" charset="0"/>
              </a:rPr>
              <a:t>And I heard the angel in charge of the waters say, </a:t>
            </a:r>
            <a:endParaRPr lang="en-GB" sz="24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1159188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695644"/>
          </a:xfrm>
          <a:prstGeom prst="rect">
            <a:avLst/>
          </a:prstGeom>
          <a:noFill/>
          <a:ln w="9525">
            <a:noFill/>
            <a:miter lim="800000"/>
            <a:headEnd/>
            <a:tailEnd/>
          </a:ln>
        </p:spPr>
        <p:txBody>
          <a:bodyPr wrap="square">
            <a:prstTxWarp prst="textNoShape">
              <a:avLst/>
            </a:prstTxWarp>
            <a:spAutoFit/>
          </a:bodyPr>
          <a:lstStyle/>
          <a:p>
            <a:pPr marL="609600" indent="-609600">
              <a:lnSpc>
                <a:spcPct val="115000"/>
              </a:lnSpc>
              <a:spcBef>
                <a:spcPts val="1200"/>
              </a:spcBef>
              <a:spcAft>
                <a:spcPts val="1000"/>
              </a:spcAft>
              <a:tabLst>
                <a:tab pos="127000" algn="r"/>
                <a:tab pos="254000" algn="l"/>
              </a:tabLst>
            </a:pPr>
            <a:r>
              <a:rPr lang="en-AU" sz="2400" dirty="0">
                <a:solidFill>
                  <a:schemeClr val="bg1"/>
                </a:solidFill>
                <a:latin typeface="Comic Sans MS" charset="0"/>
                <a:ea typeface="Arial" charset="0"/>
                <a:cs typeface="Times New Roman" charset="0"/>
              </a:rPr>
              <a:t>		“Just are you, O Holy One, who is and who was, </a:t>
            </a:r>
            <a:endParaRPr lang="en-GB" sz="20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400" dirty="0">
                <a:solidFill>
                  <a:schemeClr val="bg1"/>
                </a:solidFill>
                <a:latin typeface="Comic Sans MS" charset="0"/>
                <a:ea typeface="Arial" charset="0"/>
                <a:cs typeface="Times New Roman" charset="0"/>
              </a:rPr>
              <a:t>for you brought these judgments. </a:t>
            </a:r>
            <a:endParaRPr lang="en-GB" sz="2000" dirty="0">
              <a:solidFill>
                <a:schemeClr val="bg1"/>
              </a:solidFill>
              <a:latin typeface="Calibri" charset="0"/>
              <a:ea typeface="Arial" charset="0"/>
              <a:cs typeface="Times New Roman" charset="0"/>
            </a:endParaRPr>
          </a:p>
          <a:p>
            <a:pPr marL="609600" indent="-609600">
              <a:lnSpc>
                <a:spcPct val="115000"/>
              </a:lnSpc>
              <a:spcAft>
                <a:spcPts val="1000"/>
              </a:spcAft>
              <a:tabLst>
                <a:tab pos="127000" algn="r"/>
                <a:tab pos="254000" algn="l"/>
              </a:tabLst>
            </a:pPr>
            <a:r>
              <a:rPr lang="en-AU" sz="2400" dirty="0">
                <a:solidFill>
                  <a:schemeClr val="bg1"/>
                </a:solidFill>
                <a:latin typeface="Comic Sans MS" charset="0"/>
                <a:ea typeface="Arial" charset="0"/>
                <a:cs typeface="Times New Roman" charset="0"/>
              </a:rPr>
              <a:t>	</a:t>
            </a:r>
            <a:r>
              <a:rPr lang="en-AU" sz="2400" b="1" baseline="30000" dirty="0">
                <a:solidFill>
                  <a:schemeClr val="bg1"/>
                </a:solidFill>
                <a:latin typeface="Comic Sans MS" charset="0"/>
                <a:ea typeface="Arial" charset="0"/>
                <a:cs typeface="Arial" charset="0"/>
              </a:rPr>
              <a:t>6 </a:t>
            </a:r>
            <a:r>
              <a:rPr lang="en-AU" sz="2400" dirty="0">
                <a:solidFill>
                  <a:schemeClr val="bg1"/>
                </a:solidFill>
                <a:latin typeface="Comic Sans MS" charset="0"/>
                <a:ea typeface="Arial" charset="0"/>
                <a:cs typeface="Times New Roman" charset="0"/>
              </a:rPr>
              <a:t>	For they have shed the blood of saints and prophets, </a:t>
            </a:r>
            <a:endParaRPr lang="en-GB" sz="20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400" dirty="0">
                <a:solidFill>
                  <a:schemeClr val="bg1"/>
                </a:solidFill>
                <a:latin typeface="Comic Sans MS" charset="0"/>
                <a:ea typeface="Arial" charset="0"/>
                <a:cs typeface="Times New Roman" charset="0"/>
              </a:rPr>
              <a:t>and you have given them blood to drink. </a:t>
            </a:r>
            <a:endParaRPr lang="en-GB" sz="2000" dirty="0">
              <a:solidFill>
                <a:schemeClr val="bg1"/>
              </a:solidFill>
              <a:latin typeface="Calibri" charset="0"/>
              <a:ea typeface="Arial" charset="0"/>
              <a:cs typeface="Times New Roman" charset="0"/>
            </a:endParaRPr>
          </a:p>
          <a:p>
            <a:pPr marL="609600" indent="-609600">
              <a:lnSpc>
                <a:spcPct val="115000"/>
              </a:lnSpc>
              <a:spcAft>
                <a:spcPts val="1000"/>
              </a:spcAft>
              <a:tabLst>
                <a:tab pos="127000" algn="r"/>
                <a:tab pos="254000" algn="l"/>
              </a:tabLst>
            </a:pPr>
            <a:r>
              <a:rPr lang="en-AU" sz="2400" dirty="0">
                <a:solidFill>
                  <a:schemeClr val="bg1"/>
                </a:solidFill>
                <a:latin typeface="Comic Sans MS" charset="0"/>
                <a:ea typeface="Arial" charset="0"/>
                <a:cs typeface="Times New Roman" charset="0"/>
              </a:rPr>
              <a:t>		It is what they deserve!” </a:t>
            </a:r>
            <a:endParaRPr lang="en-GB" sz="2000" dirty="0">
              <a:solidFill>
                <a:schemeClr val="bg1"/>
              </a:solidFill>
              <a:latin typeface="Calibri" charset="0"/>
              <a:ea typeface="Arial" charset="0"/>
              <a:cs typeface="Times New Roman" charset="0"/>
            </a:endParaRPr>
          </a:p>
          <a:p>
            <a:pPr>
              <a:lnSpc>
                <a:spcPct val="115000"/>
              </a:lnSpc>
              <a:spcBef>
                <a:spcPts val="1200"/>
              </a:spcBef>
              <a:spcAft>
                <a:spcPts val="1000"/>
              </a:spcAft>
            </a:pPr>
            <a:r>
              <a:rPr lang="en-AU" sz="2400" b="1" baseline="30000" dirty="0">
                <a:solidFill>
                  <a:schemeClr val="bg1"/>
                </a:solidFill>
                <a:latin typeface="Comic Sans MS" charset="0"/>
                <a:ea typeface="Arial" charset="0"/>
                <a:cs typeface="Arial" charset="0"/>
              </a:rPr>
              <a:t>7 </a:t>
            </a:r>
            <a:r>
              <a:rPr lang="en-AU" sz="2400" dirty="0">
                <a:solidFill>
                  <a:schemeClr val="bg1"/>
                </a:solidFill>
                <a:latin typeface="Comic Sans MS" charset="0"/>
                <a:ea typeface="Arial" charset="0"/>
                <a:cs typeface="Times New Roman" charset="0"/>
              </a:rPr>
              <a:t>And I heard the altar saying, </a:t>
            </a:r>
            <a:endParaRPr lang="en-GB" sz="2000" dirty="0">
              <a:solidFill>
                <a:schemeClr val="bg1"/>
              </a:solidFill>
              <a:latin typeface="Calibri" charset="0"/>
              <a:ea typeface="Arial" charset="0"/>
              <a:cs typeface="Times New Roman" charset="0"/>
            </a:endParaRPr>
          </a:p>
          <a:p>
            <a:pPr marL="609600" indent="-609600">
              <a:lnSpc>
                <a:spcPct val="115000"/>
              </a:lnSpc>
              <a:spcBef>
                <a:spcPts val="1200"/>
              </a:spcBef>
              <a:spcAft>
                <a:spcPts val="1000"/>
              </a:spcAft>
              <a:tabLst>
                <a:tab pos="127000" algn="r"/>
                <a:tab pos="254000" algn="l"/>
              </a:tabLst>
            </a:pPr>
            <a:r>
              <a:rPr lang="en-AU" sz="2400" dirty="0">
                <a:solidFill>
                  <a:schemeClr val="bg1"/>
                </a:solidFill>
                <a:latin typeface="Comic Sans MS" charset="0"/>
                <a:ea typeface="Arial" charset="0"/>
                <a:cs typeface="Times New Roman" charset="0"/>
              </a:rPr>
              <a:t>		“Yes, Lord God the Almighty, </a:t>
            </a:r>
            <a:endParaRPr lang="en-GB" sz="20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400" dirty="0">
                <a:solidFill>
                  <a:schemeClr val="bg1"/>
                </a:solidFill>
                <a:latin typeface="Comic Sans MS" charset="0"/>
                <a:ea typeface="Arial" charset="0"/>
                <a:cs typeface="Times New Roman" charset="0"/>
              </a:rPr>
              <a:t>true and just are your judgments!” </a:t>
            </a:r>
            <a:endParaRPr lang="en-GB" sz="20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265022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36067"/>
          </a:xfrm>
          <a:prstGeom prst="rect">
            <a:avLst/>
          </a:prstGeom>
          <a:noFill/>
          <a:ln w="9525">
            <a:noFill/>
            <a:miter lim="800000"/>
            <a:headEnd/>
            <a:tailEnd/>
          </a:ln>
        </p:spPr>
        <p:txBody>
          <a:bodyPr wrap="square">
            <a:prstTxWarp prst="textNoShape">
              <a:avLst/>
            </a:prstTxWarp>
            <a:spAutoFit/>
          </a:bodyPr>
          <a:lstStyle/>
          <a:p>
            <a:pPr indent="228600">
              <a:lnSpc>
                <a:spcPct val="115000"/>
              </a:lnSpc>
              <a:spcBef>
                <a:spcPts val="1200"/>
              </a:spcBef>
              <a:spcAft>
                <a:spcPts val="1000"/>
              </a:spcAft>
            </a:pPr>
            <a:r>
              <a:rPr lang="en-AU" sz="2600" b="1" baseline="30000" dirty="0">
                <a:solidFill>
                  <a:schemeClr val="bg1"/>
                </a:solidFill>
                <a:latin typeface="Comic Sans MS" charset="0"/>
                <a:ea typeface="Arial" charset="0"/>
                <a:cs typeface="Arial" charset="0"/>
              </a:rPr>
              <a:t>8 </a:t>
            </a:r>
            <a:r>
              <a:rPr lang="en-AU" sz="2600" dirty="0">
                <a:solidFill>
                  <a:schemeClr val="bg1"/>
                </a:solidFill>
                <a:latin typeface="Comic Sans MS" charset="0"/>
                <a:ea typeface="Arial" charset="0"/>
                <a:cs typeface="Times New Roman" charset="0"/>
              </a:rPr>
              <a:t>The fourth angel poured out his bowl on the sun, and it was allowed to scorch people with fire.  </a:t>
            </a:r>
            <a:r>
              <a:rPr lang="en-AU" sz="2600" b="1" baseline="30000" dirty="0">
                <a:solidFill>
                  <a:schemeClr val="bg1"/>
                </a:solidFill>
                <a:latin typeface="Comic Sans MS" charset="0"/>
                <a:ea typeface="Arial" charset="0"/>
                <a:cs typeface="Arial" charset="0"/>
              </a:rPr>
              <a:t>9 </a:t>
            </a:r>
            <a:r>
              <a:rPr lang="en-AU" sz="2600" dirty="0">
                <a:solidFill>
                  <a:schemeClr val="bg1"/>
                </a:solidFill>
                <a:latin typeface="Comic Sans MS" charset="0"/>
                <a:ea typeface="Arial" charset="0"/>
                <a:cs typeface="Times New Roman" charset="0"/>
              </a:rPr>
              <a:t>They were scorched by the fierce heat, and they cursed the name of God who had power over these plagues.  They did not repent and give him glory. </a:t>
            </a:r>
            <a:endParaRPr lang="en-GB" sz="1500" dirty="0">
              <a:solidFill>
                <a:schemeClr val="bg1"/>
              </a:solidFill>
              <a:latin typeface="Calibri" charset="0"/>
              <a:ea typeface="Arial" charset="0"/>
              <a:cs typeface="Times New Roman" charset="0"/>
            </a:endParaRPr>
          </a:p>
          <a:p>
            <a:pPr indent="228600">
              <a:lnSpc>
                <a:spcPct val="115000"/>
              </a:lnSpc>
              <a:spcBef>
                <a:spcPts val="1200"/>
              </a:spcBef>
              <a:spcAft>
                <a:spcPts val="1000"/>
              </a:spcAft>
            </a:pPr>
            <a:r>
              <a:rPr lang="en-AU" sz="1500" dirty="0">
                <a:solidFill>
                  <a:schemeClr val="bg1"/>
                </a:solidFill>
                <a:latin typeface="Comic Sans MS" charset="0"/>
                <a:ea typeface="Arial" charset="0"/>
                <a:cs typeface="Times New Roman" charset="0"/>
              </a:rPr>
              <a:t> </a:t>
            </a:r>
            <a:endParaRPr lang="en-GB" sz="1500" dirty="0">
              <a:solidFill>
                <a:schemeClr val="bg1"/>
              </a:solidFill>
              <a:latin typeface="Calibri" charset="0"/>
              <a:ea typeface="Arial" charset="0"/>
              <a:cs typeface="Times New Roman" charset="0"/>
            </a:endParaRPr>
          </a:p>
          <a:p>
            <a:pPr indent="152400">
              <a:lnSpc>
                <a:spcPct val="115000"/>
              </a:lnSpc>
              <a:spcAft>
                <a:spcPts val="0"/>
              </a:spcAft>
            </a:pPr>
            <a:r>
              <a:rPr lang="en-AU" sz="2600" b="1" baseline="30000" dirty="0">
                <a:solidFill>
                  <a:schemeClr val="bg1"/>
                </a:solidFill>
                <a:latin typeface="Comic Sans MS" charset="0"/>
                <a:ea typeface="Arial" charset="0"/>
                <a:cs typeface="Arial" charset="0"/>
              </a:rPr>
              <a:t>10 </a:t>
            </a:r>
            <a:r>
              <a:rPr lang="en-AU" sz="2600" dirty="0">
                <a:solidFill>
                  <a:schemeClr val="bg1"/>
                </a:solidFill>
                <a:latin typeface="Comic Sans MS" charset="0"/>
                <a:ea typeface="Arial" charset="0"/>
                <a:cs typeface="Times New Roman" charset="0"/>
              </a:rPr>
              <a:t>The fifth angel poured out his bowl on the throne of the beast, and its kingdom was plunged into darkness.  People gnawed their tongues in anguish </a:t>
            </a:r>
            <a:r>
              <a:rPr lang="en-AU" sz="2600" b="1" baseline="30000" dirty="0">
                <a:solidFill>
                  <a:schemeClr val="bg1"/>
                </a:solidFill>
                <a:latin typeface="Comic Sans MS" charset="0"/>
                <a:ea typeface="Arial" charset="0"/>
                <a:cs typeface="Arial" charset="0"/>
              </a:rPr>
              <a:t>11 </a:t>
            </a:r>
            <a:r>
              <a:rPr lang="en-AU" sz="2600" dirty="0">
                <a:solidFill>
                  <a:schemeClr val="bg1"/>
                </a:solidFill>
                <a:latin typeface="Comic Sans MS" charset="0"/>
                <a:ea typeface="Arial" charset="0"/>
                <a:cs typeface="Times New Roman" charset="0"/>
              </a:rPr>
              <a:t>and cursed the God of heaven for their pain and sores.  They did not repent of their deeds. </a:t>
            </a:r>
            <a:endParaRPr lang="en-GB" sz="26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44711</TotalTime>
  <Words>780</Words>
  <Application>Microsoft Macintosh PowerPoint</Application>
  <PresentationFormat>On-screen Show (16:10)</PresentationFormat>
  <Paragraphs>109</Paragraphs>
  <Slides>15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Comic Sans MS</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599</cp:revision>
  <cp:lastPrinted>2017-07-07T00:25:17Z</cp:lastPrinted>
  <dcterms:created xsi:type="dcterms:W3CDTF">2016-11-04T06:28:01Z</dcterms:created>
  <dcterms:modified xsi:type="dcterms:W3CDTF">2017-07-07T00:38:58Z</dcterms:modified>
</cp:coreProperties>
</file>